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1"/>
  </p:notesMasterIdLst>
  <p:sldIdLst>
    <p:sldId id="256" r:id="rId2"/>
    <p:sldId id="262" r:id="rId3"/>
    <p:sldId id="340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341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343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42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1" r:id="rId72"/>
    <p:sldId id="332" r:id="rId73"/>
    <p:sldId id="333" r:id="rId74"/>
    <p:sldId id="334" r:id="rId75"/>
    <p:sldId id="335" r:id="rId76"/>
    <p:sldId id="336" r:id="rId77"/>
    <p:sldId id="337" r:id="rId78"/>
    <p:sldId id="338" r:id="rId79"/>
    <p:sldId id="339" r:id="rId8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343" autoAdjust="0"/>
  </p:normalViewPr>
  <p:slideViewPr>
    <p:cSldViewPr snapToGrid="0">
      <p:cViewPr varScale="1">
        <p:scale>
          <a:sx n="106" d="100"/>
          <a:sy n="106" d="100"/>
        </p:scale>
        <p:origin x="738" y="114"/>
      </p:cViewPr>
      <p:guideLst/>
    </p:cSldViewPr>
  </p:slideViewPr>
  <p:outlineViewPr>
    <p:cViewPr>
      <p:scale>
        <a:sx n="33" d="100"/>
        <a:sy n="33" d="100"/>
      </p:scale>
      <p:origin x="0" y="-461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92C5-5005-4062-953B-BCCDEB9BC055}" type="doc">
      <dgm:prSet loTypeId="urn:microsoft.com/office/officeart/2005/8/layout/hierarchy5" loCatId="hierarchy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hu-HU"/>
        </a:p>
      </dgm:t>
    </dgm:pt>
    <dgm:pt modelId="{CD613127-82E6-4180-BF9A-10B077640232}" type="pres">
      <dgm:prSet presAssocID="{D4B092C5-5005-4062-953B-BCCDEB9BC05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A636ABF-7D33-47AA-B2B2-7FD540DBFBB6}" type="pres">
      <dgm:prSet presAssocID="{D4B092C5-5005-4062-953B-BCCDEB9BC055}" presName="hierFlow" presStyleCnt="0"/>
      <dgm:spPr/>
    </dgm:pt>
    <dgm:pt modelId="{213D8AB6-85C2-4CDC-BE4E-39FE9A572D2C}" type="pres">
      <dgm:prSet presAssocID="{D4B092C5-5005-4062-953B-BCCDEB9BC05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E58EC4F-7910-4477-BAB8-DD86180BFF29}" type="pres">
      <dgm:prSet presAssocID="{D4B092C5-5005-4062-953B-BCCDEB9BC055}" presName="bgShapesFlow" presStyleCnt="0"/>
      <dgm:spPr/>
    </dgm:pt>
  </dgm:ptLst>
  <dgm:cxnLst>
    <dgm:cxn modelId="{1A169B41-E0A9-465A-A6B4-C01788C8B85B}" type="presOf" srcId="{D4B092C5-5005-4062-953B-BCCDEB9BC055}" destId="{CD613127-82E6-4180-BF9A-10B077640232}" srcOrd="0" destOrd="0" presId="urn:microsoft.com/office/officeart/2005/8/layout/hierarchy5"/>
    <dgm:cxn modelId="{08169E61-3A36-434C-8DD6-1C7B176F37B6}" type="presParOf" srcId="{CD613127-82E6-4180-BF9A-10B077640232}" destId="{CA636ABF-7D33-47AA-B2B2-7FD540DBFBB6}" srcOrd="0" destOrd="0" presId="urn:microsoft.com/office/officeart/2005/8/layout/hierarchy5"/>
    <dgm:cxn modelId="{C3E27B12-1B47-47EE-99CC-8FCE8024FF1B}" type="presParOf" srcId="{CA636ABF-7D33-47AA-B2B2-7FD540DBFBB6}" destId="{213D8AB6-85C2-4CDC-BE4E-39FE9A572D2C}" srcOrd="0" destOrd="0" presId="urn:microsoft.com/office/officeart/2005/8/layout/hierarchy5"/>
    <dgm:cxn modelId="{B460DD54-0819-4EFA-AED2-770DCF836BA1}" type="presParOf" srcId="{CD613127-82E6-4180-BF9A-10B077640232}" destId="{3E58EC4F-7910-4477-BAB8-DD86180BFF2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6E6F4-67C5-4360-8C73-1C03DAAD89AD}" type="datetimeFigureOut">
              <a:rPr lang="hu-HU" smtClean="0"/>
              <a:t>2026.03.11.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2DC61-1B69-4F8D-AB58-159D9EB76A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26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20D774-CEC6-4235-B39A-4441DDEB8B0A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386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10244" name="Dia számának hely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7378" indent="-2836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4428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8199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1970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5741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49512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3283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7054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A469E90C-E38F-49FC-B757-159CD3F07282}" type="slidenum">
              <a:rPr lang="hu-HU" altLang="hu-HU">
                <a:latin typeface="Arial" charset="0"/>
              </a:rPr>
              <a:pPr>
                <a:spcBef>
                  <a:spcPct val="0"/>
                </a:spcBef>
              </a:pPr>
              <a:t>7</a:t>
            </a:fld>
            <a:endParaRPr lang="hu-HU" altLang="hu-H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248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28676" name="Dia számának hely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7378" indent="-2836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4428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8199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1970" indent="-226886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5741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49512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03283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57054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131D515-D7E3-4524-A8C7-787EFA3E1548}" type="slidenum">
              <a:rPr lang="hu-HU" altLang="hu-HU">
                <a:solidFill>
                  <a:srgbClr val="000000"/>
                </a:solidFill>
                <a:latin typeface="Arial" charset="0"/>
              </a:rPr>
              <a:pPr>
                <a:spcBef>
                  <a:spcPct val="0"/>
                </a:spcBef>
              </a:pPr>
              <a:t>25</a:t>
            </a:fld>
            <a:endParaRPr lang="hu-HU" altLang="hu-H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8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/>
          </a:p>
        </p:txBody>
      </p:sp>
      <p:sp>
        <p:nvSpPr>
          <p:cNvPr id="45060" name="Dia számának hely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105" indent="-2851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2306" indent="-228462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99228" indent="-228462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6150" indent="-228462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09921" indent="-2284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63692" indent="-2284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17463" indent="-2284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71234" indent="-2284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0"/>
              </a:spcBef>
            </a:pPr>
            <a:fld id="{72F2AEB2-F0CF-471E-B579-EB184138BC13}" type="slidenum">
              <a:rPr lang="hu-HU" altLang="hu-HU">
                <a:solidFill>
                  <a:srgbClr val="000000"/>
                </a:solidFill>
                <a:latin typeface="Times New Roman" pitchFamily="18" charset="0"/>
              </a:rPr>
              <a:pPr eaLnBrk="0" hangingPunct="0">
                <a:spcBef>
                  <a:spcPct val="0"/>
                </a:spcBef>
              </a:pPr>
              <a:t>40</a:t>
            </a:fld>
            <a:endParaRPr lang="hu-HU" altLang="hu-H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19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2.jpeg"/><Relationship Id="rId3" Type="http://schemas.openxmlformats.org/officeDocument/2006/relationships/image" Target="../media/image6.png"/><Relationship Id="rId7" Type="http://schemas.openxmlformats.org/officeDocument/2006/relationships/image" Target="../media/image8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rigo.hu/i/0804/20080418biztonsag4.jpg" TargetMode="External"/><Relationship Id="rId11" Type="http://schemas.openxmlformats.org/officeDocument/2006/relationships/hyperlink" Target="http://www.procontrol.hu/gyartasfejlesztes/Termekeink/RotaSec/KartyaOlvasas.jpg" TargetMode="External"/><Relationship Id="rId5" Type="http://schemas.openxmlformats.org/officeDocument/2006/relationships/image" Target="../media/image7.jpeg"/><Relationship Id="rId15" Type="http://schemas.openxmlformats.org/officeDocument/2006/relationships/image" Target="../media/image14.jpeg"/><Relationship Id="rId10" Type="http://schemas.openxmlformats.org/officeDocument/2006/relationships/image" Target="../media/image10.jpeg"/><Relationship Id="rId4" Type="http://schemas.openxmlformats.org/officeDocument/2006/relationships/hyperlink" Target="http://www.belight.hu/imgs/MANAGED/hirek/kerti_vilagitas/Flos_tamburopole_oke.jpg" TargetMode="External"/><Relationship Id="rId9" Type="http://schemas.openxmlformats.org/officeDocument/2006/relationships/hyperlink" Target="http://webshop.kansas.hu/images/duwi/kenyelmi_berendezesek/15283_288_15318_317.jpg" TargetMode="External"/><Relationship Id="rId14" Type="http://schemas.openxmlformats.org/officeDocument/2006/relationships/image" Target="../media/image1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VI. FEJEZET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ADATVÉDELMI ÉS 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TITKOS ÜGYIRAT KEZELÉSI ISMERETEK</a:t>
            </a:r>
            <a:b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u-HU" sz="4000" dirty="0">
                <a:latin typeface="Verdana" panose="020B0604030504040204" pitchFamily="34" charset="0"/>
                <a:ea typeface="Verdana" panose="020B0604030504040204" pitchFamily="34" charset="0"/>
              </a:rPr>
              <a:t>Ügykezelői alapvizsga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79620" y="4990067"/>
            <a:ext cx="10864680" cy="1125508"/>
          </a:xfrm>
        </p:spPr>
        <p:txBody>
          <a:bodyPr/>
          <a:lstStyle/>
          <a:p>
            <a:pPr algn="ctr"/>
            <a:r>
              <a:rPr lang="hu-HU" dirty="0" err="1">
                <a:latin typeface="Verdana" panose="020B0604030504040204" pitchFamily="34" charset="0"/>
                <a:ea typeface="Verdana" panose="020B0604030504040204" pitchFamily="34" charset="0"/>
              </a:rPr>
              <a:t>Hatályosította</a:t>
            </a: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: Orbán Szilvia</a:t>
            </a:r>
          </a:p>
          <a:p>
            <a:pPr algn="ctr"/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2026. január 30.</a:t>
            </a:r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850246" y="166192"/>
            <a:ext cx="10038664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1.1.2. A „hozzájárulás” feltételei</a:t>
            </a:r>
          </a:p>
        </p:txBody>
      </p:sp>
      <p:sp>
        <p:nvSpPr>
          <p:cNvPr id="13316" name="Tartalom helye 2"/>
          <p:cNvSpPr txBox="1">
            <a:spLocks/>
          </p:cNvSpPr>
          <p:nvPr/>
        </p:nvSpPr>
        <p:spPr bwMode="auto">
          <a:xfrm>
            <a:off x="1847850" y="1700214"/>
            <a:ext cx="6912446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érintett előzőleg részletes tájékoztatást kapjon az adatkezelésről.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Kényszertől mentesen, szabadon hozhassa meg döntését &gt;&gt;&gt; önkéntesség.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hozzájárulásnak kifejezettnek kell lennie &gt;&gt;&gt; aktív magatartás.</a:t>
            </a:r>
          </a:p>
          <a:p>
            <a:pPr>
              <a:lnSpc>
                <a:spcPct val="90000"/>
              </a:lnSpc>
            </a:pPr>
            <a:endParaRPr lang="hu-HU" altLang="hu-HU" sz="3000" dirty="0"/>
          </a:p>
          <a:p>
            <a:pPr>
              <a:lnSpc>
                <a:spcPct val="90000"/>
              </a:lnSpc>
            </a:pPr>
            <a:endParaRPr lang="hu-HU" altLang="hu-HU" sz="3000" dirty="0"/>
          </a:p>
        </p:txBody>
      </p:sp>
    </p:spTree>
    <p:extLst>
      <p:ext uri="{BB962C8B-B14F-4D97-AF65-F5344CB8AC3E}">
        <p14:creationId xmlns:p14="http://schemas.microsoft.com/office/powerpoint/2010/main" val="2047237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-158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1.1.3. Az érintett jogai</a:t>
            </a:r>
          </a:p>
        </p:txBody>
      </p:sp>
      <p:sp>
        <p:nvSpPr>
          <p:cNvPr id="2" name="Téglalap 1"/>
          <p:cNvSpPr/>
          <p:nvPr/>
        </p:nvSpPr>
        <p:spPr>
          <a:xfrm>
            <a:off x="2279576" y="1628800"/>
            <a:ext cx="7920880" cy="4752528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adatkezelés megkezdése előtt tájékoztatást kap az adatkezelőtől az adatkezelés körülményeivel kapcsolatban.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Hozzáférhet a személyes adataihoz – az adatkezelő 1 hónapon belül ad tájékoztatást a részére.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Hibásan nyilvántartott adatai helyesbítését kérheti.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Önkéntes adatkezelésnél visszavonhatja a hozzájárulását, illetve adatai törlését kérheti.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Nemzeti Adatvédelmi és Információszabadság Hatóság vizsgálatát kezdeményezheti.</a:t>
            </a:r>
          </a:p>
        </p:txBody>
      </p:sp>
    </p:spTree>
    <p:extLst>
      <p:ext uri="{BB962C8B-B14F-4D97-AF65-F5344CB8AC3E}">
        <p14:creationId xmlns:p14="http://schemas.microsoft.com/office/powerpoint/2010/main" val="172721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-158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1.1.4. Adatbiztonság</a:t>
            </a:r>
          </a:p>
        </p:txBody>
      </p:sp>
      <p:sp>
        <p:nvSpPr>
          <p:cNvPr id="2" name="Téglalap 1"/>
          <p:cNvSpPr/>
          <p:nvPr/>
        </p:nvSpPr>
        <p:spPr>
          <a:xfrm>
            <a:off x="2423592" y="1671464"/>
            <a:ext cx="7488832" cy="4853880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adatkezelő az adatok védelme érdekében köteles gondoskodni a kezelt adatok biztonságáról.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 kell akadályoznia az adatokhoz való jogosulatlan hozzáférést.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Megfelelő belső szabályzatot kell kialakítania.</a:t>
            </a:r>
          </a:p>
        </p:txBody>
      </p:sp>
    </p:spTree>
    <p:extLst>
      <p:ext uri="{BB962C8B-B14F-4D97-AF65-F5344CB8AC3E}">
        <p14:creationId xmlns:p14="http://schemas.microsoft.com/office/powerpoint/2010/main" val="2286107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32390" y="35956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1.2. Információszabadság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1.2.1. Közérdekű adat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 bwMode="auto">
          <a:xfrm>
            <a:off x="2135560" y="1308100"/>
            <a:ext cx="8064128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Közfeladatot ellátó szerv kezelésében lévő és tevékenységére vonatkozó nem személyes adat. (pl. önkormányzat mennyi pénzt költött útfelújításra)</a:t>
            </a:r>
          </a:p>
          <a:p>
            <a:pPr marL="0" indent="0"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Közfeladatot ellátó szerv: jogszabályban meghatározott közfeladatot lát el. (pl. minisztérium, önkormányzat)</a:t>
            </a:r>
          </a:p>
        </p:txBody>
      </p:sp>
    </p:spTree>
    <p:extLst>
      <p:ext uri="{BB962C8B-B14F-4D97-AF65-F5344CB8AC3E}">
        <p14:creationId xmlns:p14="http://schemas.microsoft.com/office/powerpoint/2010/main" val="159535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333374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1.2.1. Közérdekből nyilvános adat</a:t>
            </a:r>
          </a:p>
        </p:txBody>
      </p:sp>
      <p:sp>
        <p:nvSpPr>
          <p:cNvPr id="17412" name="Rectangle 2051"/>
          <p:cNvSpPr txBox="1">
            <a:spLocks noChangeArrowheads="1"/>
          </p:cNvSpPr>
          <p:nvPr/>
        </p:nvSpPr>
        <p:spPr bwMode="auto">
          <a:xfrm>
            <a:off x="1924051" y="1308101"/>
            <a:ext cx="8424863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Közérdekű adat fogalma alá nem tartozó olyan adat, amelynek nyilvánosságra hozatalát törvény közérdekből elrendeli.</a:t>
            </a:r>
          </a:p>
          <a:p>
            <a:pPr>
              <a:buSzPct val="75000"/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SzPct val="75000"/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adat is lehet (pl. kormánytisztviselő neve, feladatköre, munkaköre, vezetői beosztása).</a:t>
            </a:r>
          </a:p>
          <a:p>
            <a:pPr>
              <a:buSzPct val="75000"/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SzPct val="75000"/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Nyilvánosságára a közérdekű adatok megismerésére vonatkozó szabályok alkalmazandók.</a:t>
            </a:r>
          </a:p>
        </p:txBody>
      </p:sp>
    </p:spTree>
    <p:extLst>
      <p:ext uri="{BB962C8B-B14F-4D97-AF65-F5344CB8AC3E}">
        <p14:creationId xmlns:p14="http://schemas.microsoft.com/office/powerpoint/2010/main" val="2402008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416051" y="453005"/>
            <a:ext cx="9144000" cy="1308100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1.2.1. Közérdekű adatok 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megismerhetősége</a:t>
            </a:r>
          </a:p>
        </p:txBody>
      </p:sp>
      <p:sp>
        <p:nvSpPr>
          <p:cNvPr id="18436" name="Rectangle 3"/>
          <p:cNvSpPr txBox="1">
            <a:spLocks/>
          </p:cNvSpPr>
          <p:nvPr/>
        </p:nvSpPr>
        <p:spPr bwMode="auto">
          <a:xfrm>
            <a:off x="1774826" y="1556792"/>
            <a:ext cx="8785225" cy="468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közérdekű adatok megismeréséhez való alapjog érvényesülését szintén az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Infotv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biztosítja.</a:t>
            </a:r>
          </a:p>
          <a:p>
            <a:pPr>
              <a:lnSpc>
                <a:spcPct val="90000"/>
              </a:lnSpc>
            </a:pPr>
            <a:endParaRPr lang="en-GB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közfeladatot ellátó szervek a törvényben meghatározott közérdekű adatokat kötelesek a világhálón közzétenni.</a:t>
            </a:r>
          </a:p>
          <a:p>
            <a:pPr>
              <a:lnSpc>
                <a:spcPct val="90000"/>
              </a:lnSpc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Bárki közérdekű adat megismerésére irányuló igényt nyújthat be a közfeladatot ellátó szervhez.</a:t>
            </a:r>
          </a:p>
        </p:txBody>
      </p:sp>
    </p:spTree>
    <p:extLst>
      <p:ext uri="{BB962C8B-B14F-4D97-AF65-F5344CB8AC3E}">
        <p14:creationId xmlns:p14="http://schemas.microsoft.com/office/powerpoint/2010/main" val="3077052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-158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1.2.2. Nem nyilvános adatok</a:t>
            </a:r>
          </a:p>
        </p:txBody>
      </p:sp>
      <p:sp>
        <p:nvSpPr>
          <p:cNvPr id="19461" name="Rectangle 2051"/>
          <p:cNvSpPr txBox="1">
            <a:spLocks noChangeArrowheads="1"/>
          </p:cNvSpPr>
          <p:nvPr/>
        </p:nvSpPr>
        <p:spPr bwMode="auto">
          <a:xfrm>
            <a:off x="1919536" y="1308101"/>
            <a:ext cx="8064124" cy="543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adatok védelméről szóló törvény szerint minősített adatok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külön törvényben – adatfajták szerint – korlátozott nyilvánosságú adatok (pl. honvédelmi, nemzetbiztonsági, bűnüldözési érdekből)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döntés megalapozásával (előkészítésével) kapcsolatos adatok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üzleti titok körébe tartozó adatok (Ptk.)</a:t>
            </a:r>
          </a:p>
        </p:txBody>
      </p:sp>
    </p:spTree>
    <p:extLst>
      <p:ext uri="{BB962C8B-B14F-4D97-AF65-F5344CB8AC3E}">
        <p14:creationId xmlns:p14="http://schemas.microsoft.com/office/powerpoint/2010/main" val="3228574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00187" y="183119"/>
            <a:ext cx="9144001" cy="1439863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1.3. </a:t>
            </a:r>
            <a:r>
              <a:rPr lang="pt-BR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Nemzeti Adatvédelmi</a:t>
            </a: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lang="pt-BR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és Információszabadság</a:t>
            </a: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lang="pt-BR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Hatóság</a:t>
            </a:r>
            <a:endParaRPr lang="hu-HU" sz="3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20484" name="Rectangle 3"/>
          <p:cNvSpPr txBox="1">
            <a:spLocks/>
          </p:cNvSpPr>
          <p:nvPr/>
        </p:nvSpPr>
        <p:spPr bwMode="auto">
          <a:xfrm>
            <a:off x="2147888" y="2148918"/>
            <a:ext cx="78486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autonóm államigazgatási szerv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független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bejelentés alapján vizsgálja az adatkezelőket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eljárása a bejelentő számára ingyenes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hatósági eljárás keretében bírságot is kiszabhat</a:t>
            </a:r>
          </a:p>
        </p:txBody>
      </p:sp>
    </p:spTree>
    <p:extLst>
      <p:ext uri="{BB962C8B-B14F-4D97-AF65-F5344CB8AC3E}">
        <p14:creationId xmlns:p14="http://schemas.microsoft.com/office/powerpoint/2010/main" val="1311163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00188" y="-26988"/>
            <a:ext cx="9144001" cy="1439863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Ellenőrző kérdések</a:t>
            </a:r>
          </a:p>
        </p:txBody>
      </p:sp>
      <p:sp>
        <p:nvSpPr>
          <p:cNvPr id="20484" name="Rectangle 3"/>
          <p:cNvSpPr txBox="1">
            <a:spLocks/>
          </p:cNvSpPr>
          <p:nvPr/>
        </p:nvSpPr>
        <p:spPr bwMode="auto">
          <a:xfrm>
            <a:off x="2147888" y="1628800"/>
            <a:ext cx="7848600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jellemzője a személyes adatnak?</a:t>
            </a:r>
          </a:p>
          <a:p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Milyen tevékenységek minősülnek adatkezelésnek?</a:t>
            </a:r>
          </a:p>
          <a:p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feltétele az önkéntes adatkezelésnek?</a:t>
            </a:r>
          </a:p>
          <a:p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Milyen elveket kell betartani az adatkezelés során?</a:t>
            </a:r>
          </a:p>
          <a:p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különbség a közérdekű és a közérdekből nyilvános adatok között?</a:t>
            </a:r>
          </a:p>
        </p:txBody>
      </p:sp>
    </p:spTree>
    <p:extLst>
      <p:ext uri="{BB962C8B-B14F-4D97-AF65-F5344CB8AC3E}">
        <p14:creationId xmlns:p14="http://schemas.microsoft.com/office/powerpoint/2010/main" val="4057947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/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Titkos ügyiratkezelési 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Ismeretek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/Elmélet/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en-GB" sz="4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GB" sz="4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0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524000" y="-1"/>
            <a:ext cx="9144000" cy="1307367"/>
          </a:xfrm>
        </p:spPr>
        <p:txBody>
          <a:bodyPr/>
          <a:lstStyle/>
          <a:p>
            <a:pPr marL="484632">
              <a:spcBef>
                <a:spcPts val="0"/>
              </a:spcBef>
              <a:defRPr/>
            </a:pP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előadás tartalmi felépítése</a:t>
            </a:r>
          </a:p>
        </p:txBody>
      </p:sp>
      <p:sp>
        <p:nvSpPr>
          <p:cNvPr id="3076" name="Tartalom helye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514350" indent="-514350" algn="just">
              <a:spcBef>
                <a:spcPct val="0"/>
              </a:spcBef>
              <a:buFont typeface="Wingdings 2" pitchFamily="18" charset="2"/>
              <a:buAutoNum type="arabicPeriod"/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Adatvédelem és információszabadság</a:t>
            </a:r>
          </a:p>
          <a:p>
            <a:pPr marL="514350" indent="-514350" algn="just">
              <a:spcBef>
                <a:spcPct val="0"/>
              </a:spcBef>
              <a:buFont typeface="Wingdings 2" pitchFamily="18" charset="2"/>
              <a:buAutoNum type="arabicPeriod"/>
              <a:defRPr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ct val="0"/>
              </a:spcBef>
              <a:buFontTx/>
              <a:buAutoNum type="arabicPeriod" startAt="2"/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titkos ügykezelés elméleti alapismeretei</a:t>
            </a:r>
          </a:p>
          <a:p>
            <a:pPr marL="514350" indent="-514350" algn="just">
              <a:spcBef>
                <a:spcPct val="0"/>
              </a:spcBef>
              <a:buFontTx/>
              <a:buAutoNum type="arabicPeriod" startAt="2"/>
              <a:defRPr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ct val="0"/>
              </a:spcBef>
              <a:buFontTx/>
              <a:buAutoNum type="arabicPeriod" startAt="2"/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titkos ügykezelés gyakorlati alapismeretei</a:t>
            </a:r>
          </a:p>
          <a:p>
            <a:pPr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BE7FB7B-4DE6-4AE0-BDB6-CAED163AAF78}" type="slidenum">
              <a:rPr lang="hu-HU" smtClean="0"/>
              <a:pPr>
                <a:defRPr/>
              </a:pPr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7929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-158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2.1. Bevezetés</a:t>
            </a:r>
          </a:p>
        </p:txBody>
      </p:sp>
      <p:sp>
        <p:nvSpPr>
          <p:cNvPr id="18436" name="Tartalom helye 2"/>
          <p:cNvSpPr txBox="1">
            <a:spLocks/>
          </p:cNvSpPr>
          <p:nvPr/>
        </p:nvSpPr>
        <p:spPr bwMode="auto">
          <a:xfrm>
            <a:off x="1775521" y="1700808"/>
            <a:ext cx="8497193" cy="543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C00000"/>
              </a:buClr>
              <a:buNone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ALAPTÖRVÉNY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hu-HU" altLang="hu-HU" sz="16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Alapvető jog – a közérdekű adatok megismerése és terjesztése,</a:t>
            </a: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 törvény által korlátozható </a:t>
            </a:r>
          </a:p>
          <a:p>
            <a:pPr marL="0" indent="0" algn="just"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Korlátozás = minősítés 	           minősített adat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Clr>
                <a:srgbClr val="C00000"/>
              </a:buClr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 védelméről szóló 2009. évi CLV. törvény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hu-HU" sz="3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C00000"/>
              </a:buClr>
              <a:buNone/>
              <a:defRPr/>
            </a:pPr>
            <a:endParaRPr lang="hu-HU" altLang="hu-HU" sz="3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2" name="Jobbra nyíl 1"/>
          <p:cNvSpPr/>
          <p:nvPr/>
        </p:nvSpPr>
        <p:spPr>
          <a:xfrm>
            <a:off x="5635317" y="4087243"/>
            <a:ext cx="977986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635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182970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2.1. A minősített adatok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védelmének alapelvei </a:t>
            </a:r>
          </a:p>
        </p:txBody>
      </p:sp>
      <p:sp>
        <p:nvSpPr>
          <p:cNvPr id="23556" name="Rectangle 2051"/>
          <p:cNvSpPr txBox="1">
            <a:spLocks noChangeArrowheads="1"/>
          </p:cNvSpPr>
          <p:nvPr/>
        </p:nvSpPr>
        <p:spPr bwMode="auto">
          <a:xfrm>
            <a:off x="1756569" y="1124745"/>
            <a:ext cx="8803927" cy="518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Szükségesség és arányosság elve:</a:t>
            </a:r>
          </a:p>
          <a:p>
            <a:pPr marL="0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0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közérdekű adat nyilvánosságához fűződő jogot minősítéssel korlátozni csak a </a:t>
            </a:r>
            <a:r>
              <a:rPr lang="hu-HU" altLang="hu-HU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Mavtv-ben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 meghatározott törvényi feltételek fennállása esetén, a védelemhez szükséges minősítési szinttel és a feltétlenül szükséges ideig lehet.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Szükséges ismeret elve:</a:t>
            </a:r>
          </a:p>
          <a:p>
            <a:pPr marL="533400" indent="0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minősített adatot csak az ismerhet meg, akinek az állami vagy közfeladata ellátásához feltétlenül szükséges.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Bizalmasság elve:</a:t>
            </a:r>
          </a:p>
          <a:p>
            <a:pPr marL="533400" indent="0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minősített adat illetéktelen személy számára nem válhat hozzáférhetővé vagy megismerhetővé.</a:t>
            </a:r>
            <a:endParaRPr lang="en-GB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876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04950" y="292027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2.1. A minősített adatok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védelmének alapelvei 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 bwMode="auto">
          <a:xfrm>
            <a:off x="1774824" y="1752717"/>
            <a:ext cx="8208963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Sérthetetlenség elve:</a:t>
            </a:r>
          </a:p>
          <a:p>
            <a:pPr marL="715963" indent="0">
              <a:buNone/>
              <a:tabLst>
                <a:tab pos="533400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adatot kizárólag az arra jogosult személy módosíthatja vagy semmisítheti meg.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hu-HU" sz="2400" u="sng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61950" indent="-361950">
              <a:buFont typeface="Arial" panose="020B0604020202020204" pitchFamily="34" charset="0"/>
              <a:buChar char="•"/>
              <a:tabLst>
                <a:tab pos="533400" algn="l"/>
              </a:tabLst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Rendelkezésre állás elve:</a:t>
            </a:r>
          </a:p>
          <a:p>
            <a:pPr marL="715963" indent="0">
              <a:buNone/>
              <a:tabLst>
                <a:tab pos="533400" algn="l"/>
              </a:tabLst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annak biztosítása, hogy a minősített adat az arra jogosult személy számára szükség szerint elérhető és felhasználható legyen.</a:t>
            </a: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	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240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2.2. Minősített adat fajtái</a:t>
            </a:r>
          </a:p>
        </p:txBody>
      </p:sp>
      <p:sp>
        <p:nvSpPr>
          <p:cNvPr id="25604" name="Tartalom helye 2"/>
          <p:cNvSpPr txBox="1">
            <a:spLocks/>
          </p:cNvSpPr>
          <p:nvPr/>
        </p:nvSpPr>
        <p:spPr bwMode="auto">
          <a:xfrm>
            <a:off x="1524000" y="1628801"/>
            <a:ext cx="9144000" cy="4753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u="sng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Nemzeti minősített adat: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7159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minősítést a nemzeti szuverenitás, Magyarország biztonsága és az állami szervek zavartalan működésének biztosítása teszi indokolttá.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sz="2000" u="sng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Külföldi minősített adat: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715963" indent="0" algn="just">
              <a:buNone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Európai Unió intézményeinek és szerveinek minősített adatai, a NATO minősített adatai, valamint törvényben kihirdetett nemzetközi szerződés vagy megállapodás alapján bármely külföldi részes fél által minősített adatai, továbbá a Magyar Honvédség nemzetközi műveletei és gyakorlatai keretében keletkezett, illetve felhasznált olyan adat, amelyhez történő hozzáférést a műveletben résztvevő felek korlátozzák attól függetlenül, hogy a részes felek által képviselt államokkal Magyarországnak van-e megállapodása a minősített adat védelmére és cseréjére. </a:t>
            </a:r>
          </a:p>
        </p:txBody>
      </p:sp>
    </p:spTree>
    <p:extLst>
      <p:ext uri="{BB962C8B-B14F-4D97-AF65-F5344CB8AC3E}">
        <p14:creationId xmlns:p14="http://schemas.microsoft.com/office/powerpoint/2010/main" val="2433684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-1588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2.3. A minősítési szintek 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 bwMode="auto">
          <a:xfrm>
            <a:off x="1991544" y="1556792"/>
            <a:ext cx="8352606" cy="45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Clr>
                <a:srgbClr val="C00000"/>
              </a:buClr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Négyszintű, kármérték alapú minősítési rendszer</a:t>
            </a:r>
          </a:p>
          <a:p>
            <a:pPr marL="0" indent="0">
              <a:spcBef>
                <a:spcPts val="0"/>
              </a:spcBef>
              <a:buClr>
                <a:srgbClr val="C00000"/>
              </a:buClr>
              <a:buNone/>
              <a:defRPr/>
            </a:pPr>
            <a:endParaRPr lang="hu-HU" sz="2400" u="sng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rgbClr val="C00000"/>
              </a:buClr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minősítési szintek:</a:t>
            </a:r>
          </a:p>
          <a:p>
            <a:pPr marL="533400" lvl="1" indent="-17145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„Szigorúan titkos!”</a:t>
            </a:r>
          </a:p>
          <a:p>
            <a:pPr marL="533400" lvl="1" indent="-17145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„Titkos!”</a:t>
            </a:r>
          </a:p>
          <a:p>
            <a:pPr marL="533400" lvl="1" indent="-17145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„Bizalmas!”</a:t>
            </a:r>
          </a:p>
          <a:p>
            <a:pPr marL="533400" lvl="1" indent="-17145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„Korlátozott terjesztésű!”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hu-HU" sz="25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hu-HU" sz="25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GB" sz="25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294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2.4. A minősítési eljárás</a:t>
            </a:r>
          </a:p>
        </p:txBody>
      </p:sp>
      <p:sp>
        <p:nvSpPr>
          <p:cNvPr id="9220" name="Rectangle 2051"/>
          <p:cNvSpPr txBox="1">
            <a:spLocks noChangeArrowheads="1"/>
          </p:cNvSpPr>
          <p:nvPr/>
        </p:nvSpPr>
        <p:spPr bwMode="auto">
          <a:xfrm>
            <a:off x="1795464" y="1412876"/>
            <a:ext cx="8765033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minősítő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</a:t>
            </a:r>
          </a:p>
          <a:p>
            <a:pPr marL="533400" indent="0">
              <a:buNone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minősítési eljárás során a minősítési javaslat alapján dönt és minősíti az adatot.</a:t>
            </a:r>
          </a:p>
          <a:p>
            <a:pPr marL="0" indent="0"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 szintjét a jogosulatlan hozzáférés által okozható </a:t>
            </a: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kár mérték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 határozza meg:</a:t>
            </a:r>
          </a:p>
          <a:p>
            <a:pPr marL="533400" indent="0"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minél nagyobb lenne az illetéktelen hozzáféréssel a  Magyarországnak okozott kár, annál magasabb biztonsági követelményeket kell alkalmazni a védelem során</a:t>
            </a:r>
          </a:p>
          <a:p>
            <a:pPr>
              <a:buFont typeface="Wingdings" pitchFamily="2" charset="2"/>
              <a:buChar char="§"/>
              <a:defRPr/>
            </a:pPr>
            <a:endParaRPr lang="hu-HU" altLang="hu-HU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en-GB" altLang="hu-HU" sz="28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73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632795"/>
              </p:ext>
            </p:extLst>
          </p:nvPr>
        </p:nvGraphicFramePr>
        <p:xfrm>
          <a:off x="2297113" y="2636838"/>
          <a:ext cx="7632700" cy="21916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72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3499"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„Szigorúan titkos!” és „Titkos!”</a:t>
                      </a:r>
                      <a:endParaRPr lang="hu-HU" sz="24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30 év</a:t>
                      </a:r>
                      <a:endParaRPr lang="hu-HU" sz="24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164"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„Bizalmas!”</a:t>
                      </a:r>
                      <a:endParaRPr lang="hu-HU" sz="2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20 év</a:t>
                      </a:r>
                      <a:endParaRPr lang="hu-HU" sz="2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99"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„Korlátozott terjesztésű!”</a:t>
                      </a:r>
                      <a:endParaRPr lang="hu-HU" sz="2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10 év</a:t>
                      </a:r>
                      <a:endParaRPr lang="hu-HU" sz="2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7" marR="91437" marT="45756" marB="4575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églalap 5">
            <a:extLst>
              <a:ext uri="{FF2B5EF4-FFF2-40B4-BE49-F238E27FC236}">
                <a16:creationId xmlns:a16="http://schemas.microsoft.com/office/drawing/2014/main" id="{A4E33E37-FCFE-18E6-8A41-AD57D6E6A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496" y="48970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2.4. Érvényességi idő</a:t>
            </a:r>
          </a:p>
        </p:txBody>
      </p:sp>
    </p:spTree>
    <p:extLst>
      <p:ext uri="{BB962C8B-B14F-4D97-AF65-F5344CB8AC3E}">
        <p14:creationId xmlns:p14="http://schemas.microsoft.com/office/powerpoint/2010/main" val="2490845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23775"/>
              </p:ext>
            </p:extLst>
          </p:nvPr>
        </p:nvGraphicFramePr>
        <p:xfrm>
          <a:off x="1524001" y="1308100"/>
          <a:ext cx="9144001" cy="54195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24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2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2988">
                <a:tc>
                  <a:txBody>
                    <a:bodyPr/>
                    <a:lstStyle/>
                    <a:p>
                      <a:pPr algn="ctr"/>
                      <a:endParaRPr lang="hu-HU" sz="2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Hosszabbítás 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 alkalommal</a:t>
                      </a:r>
                      <a:endParaRPr lang="hu-HU" sz="2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Hosszabbítás 2 alkalommal</a:t>
                      </a:r>
                    </a:p>
                    <a:p>
                      <a:pPr algn="l"/>
                      <a:r>
                        <a:rPr lang="hu-HU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Magánszemély jogos érdekével</a:t>
                      </a:r>
                      <a:r>
                        <a:rPr lang="hu-HU" sz="18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összefügg.</a:t>
                      </a:r>
                    </a:p>
                    <a:p>
                      <a:pPr algn="l"/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Magyarország </a:t>
                      </a:r>
                    </a:p>
                    <a:p>
                      <a:pPr algn="l"/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   - honvédelmi, </a:t>
                      </a:r>
                    </a:p>
                    <a:p>
                      <a:pPr algn="l"/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   - nemzetbiztonsági, </a:t>
                      </a:r>
                    </a:p>
                    <a:p>
                      <a:pPr algn="l"/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   - bűnüldözési vagy </a:t>
                      </a:r>
                    </a:p>
                    <a:p>
                      <a:pPr marL="355600" indent="-355600" algn="l"/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   - igazságszolgáltatási</a:t>
                      </a:r>
                      <a:r>
                        <a:rPr lang="hu-HU" sz="1800" b="0" i="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hu-HU" sz="1800" b="0" i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érdekére tekintettel.</a:t>
                      </a:r>
                      <a:endParaRPr lang="hu-HU" sz="1800" b="0" i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5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„Szigorúan titkos!”</a:t>
                      </a:r>
                      <a:endParaRPr lang="hu-HU" sz="2200" baseline="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„Titkos!”</a:t>
                      </a:r>
                      <a:endParaRPr lang="hu-HU" sz="2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x 30 év</a:t>
                      </a:r>
                    </a:p>
                    <a:p>
                      <a:pPr algn="ctr"/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</a:t>
                      </a:r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: 60 év</a:t>
                      </a:r>
                      <a:endParaRPr lang="hu-HU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x 30 év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</a:t>
                      </a:r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: 90 év</a:t>
                      </a:r>
                      <a:endParaRPr lang="hu-HU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71960" marB="359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5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„Bizalmas!”</a:t>
                      </a:r>
                      <a:endParaRPr lang="hu-HU" sz="2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 x 5 év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∑: 25 év</a:t>
                      </a:r>
                      <a:endParaRPr lang="hu-HU" sz="22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2 x 20 év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∑: 60 év</a:t>
                      </a:r>
                      <a:endParaRPr lang="hu-HU" sz="22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5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„Korlátozott terjesztésű!”</a:t>
                      </a:r>
                      <a:endParaRPr lang="hu-HU" sz="2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1 x 5 év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∑: 15 év </a:t>
                      </a:r>
                      <a:endParaRPr lang="hu-HU" sz="22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2 x 20 év</a:t>
                      </a:r>
                    </a:p>
                    <a:p>
                      <a:pPr algn="ctr"/>
                      <a:r>
                        <a:rPr lang="hu-HU" sz="2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∑: 50</a:t>
                      </a:r>
                      <a:r>
                        <a:rPr lang="hu-HU" sz="22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itchFamily="18" charset="0"/>
                        </a:rPr>
                        <a:t> év</a:t>
                      </a:r>
                      <a:endParaRPr lang="hu-HU" sz="22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39" marR="91439" marT="45695" marB="4569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673" name="Téglalap 5"/>
          <p:cNvSpPr>
            <a:spLocks noChangeArrowheads="1"/>
          </p:cNvSpPr>
          <p:nvPr/>
        </p:nvSpPr>
        <p:spPr bwMode="auto">
          <a:xfrm>
            <a:off x="1416496" y="53886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2.4. Érvényességi idő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hosszabbítása</a:t>
            </a:r>
          </a:p>
        </p:txBody>
      </p:sp>
    </p:spTree>
    <p:extLst>
      <p:ext uri="{BB962C8B-B14F-4D97-AF65-F5344CB8AC3E}">
        <p14:creationId xmlns:p14="http://schemas.microsoft.com/office/powerpoint/2010/main" val="2896303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-1588"/>
            <a:ext cx="8811491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2.5. A minősített adat készítése</a:t>
            </a:r>
          </a:p>
        </p:txBody>
      </p:sp>
      <p:sp>
        <p:nvSpPr>
          <p:cNvPr id="2" name="Téglalap 1"/>
          <p:cNvSpPr/>
          <p:nvPr/>
        </p:nvSpPr>
        <p:spPr>
          <a:xfrm>
            <a:off x="1775521" y="1496517"/>
            <a:ext cx="871309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minősítési javaslat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</a:t>
            </a:r>
          </a:p>
          <a:p>
            <a:pPr marL="533400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kezdeményező készíti, az adathordozó saját készítésű eredeti irattári példányán. </a:t>
            </a:r>
          </a:p>
          <a:p>
            <a:pPr eaLnBrk="1" hangingPunct="1"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minősítési javaslat 4 eleme:</a:t>
            </a:r>
          </a:p>
          <a:p>
            <a:pPr marL="533400" lvl="1" indent="-261938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javasolt minősítési szint </a:t>
            </a:r>
          </a:p>
          <a:p>
            <a:pPr marL="533400" lvl="1" indent="-261938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javasolt érvényességi idő</a:t>
            </a:r>
          </a:p>
          <a:p>
            <a:pPr marL="533400" lvl="1" indent="-261938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minősítéssel védhető valamely közérdekre történő hivatkozás</a:t>
            </a:r>
          </a:p>
          <a:p>
            <a:pPr marL="533400" lvl="1" indent="-261938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 kármérték alapú indokolása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minősítő 30 napon belül dönt a felterjesztés kézhezvételét követően az adat minősítéséről.</a:t>
            </a:r>
            <a:endParaRPr lang="en-GB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§"/>
              <a:defRPr/>
            </a:pPr>
            <a:endParaRPr lang="hu-HU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2708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églalap 1"/>
          <p:cNvSpPr>
            <a:spLocks noChangeArrowheads="1"/>
          </p:cNvSpPr>
          <p:nvPr/>
        </p:nvSpPr>
        <p:spPr bwMode="auto">
          <a:xfrm>
            <a:off x="1847528" y="1484313"/>
            <a:ext cx="8496498" cy="5306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533400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00000"/>
              </a:buClr>
              <a:buFontTx/>
              <a:buNone/>
            </a:pP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jelleg egyértelműen felismerhető legyen!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 kell tartani a minősítési jelölés formai követelményeit. </a:t>
            </a:r>
          </a:p>
          <a:p>
            <a:pPr algn="just">
              <a:buFontTx/>
              <a:buNone/>
            </a:pP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minősítési jelölés elemei az adathordozó első oldalán felül: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minősítési szint,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érvényességi idő,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minősítő neve,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minősítő beosztása.</a:t>
            </a:r>
          </a:p>
          <a:p>
            <a:pPr eaLnBrk="0" fontAlgn="base" hangingPunct="0">
              <a:spcAft>
                <a:spcPct val="0"/>
              </a:spcAft>
              <a:buNone/>
            </a:pPr>
            <a:r>
              <a:rPr lang="hu-HU" altLang="hu-HU" sz="2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első oldalon: </a:t>
            </a:r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az minősített adatot tartalmaz, a minősítési szintet alul középen fel kell tüntetni.</a:t>
            </a:r>
          </a:p>
          <a:p>
            <a:pPr eaLnBrk="0" fontAlgn="base" hangingPunct="0">
              <a:spcAft>
                <a:spcPct val="0"/>
              </a:spcAft>
              <a:buNone/>
            </a:pPr>
            <a:r>
              <a:rPr lang="hu-HU" altLang="hu-HU" sz="22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További oldalakon: </a:t>
            </a:r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azok minősített adatot tartalmaznak, a minősítési szintet alul és felül középen fel kell tüntetni.</a:t>
            </a:r>
          </a:p>
        </p:txBody>
      </p:sp>
      <p:sp>
        <p:nvSpPr>
          <p:cNvPr id="2" name="Téglalap 1"/>
          <p:cNvSpPr/>
          <p:nvPr/>
        </p:nvSpPr>
        <p:spPr>
          <a:xfrm>
            <a:off x="1749666" y="372056"/>
            <a:ext cx="90050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2.5. A minősített adat készítése</a:t>
            </a:r>
          </a:p>
        </p:txBody>
      </p:sp>
    </p:spTree>
    <p:extLst>
      <p:ext uri="{BB962C8B-B14F-4D97-AF65-F5344CB8AC3E}">
        <p14:creationId xmlns:p14="http://schemas.microsoft.com/office/powerpoint/2010/main" val="1214935949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/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ADATVÉDELEM ÉS 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INFORMÁCIÓBIZTONSÁG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en-GB" sz="4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GB" sz="4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096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églalap 1"/>
          <p:cNvSpPr>
            <a:spLocks noChangeArrowheads="1"/>
          </p:cNvSpPr>
          <p:nvPr/>
        </p:nvSpPr>
        <p:spPr bwMode="auto">
          <a:xfrm>
            <a:off x="1919289" y="1412875"/>
            <a:ext cx="8243887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533400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Különleges kezelési utasítások: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„Saját kezű felbontásra!”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„Más szervnek nem adható át!”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„Nem sokszorosítható!”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„Kivonat nem készíthető!”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„Elolvasás után visszaküldendő!”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„Zárt borítékban tárolandó!”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„Különösen fontos!”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valamint más, a minősített adat sajátosságától függő különleges kezelési utasítások. 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Font typeface="Wingdings" pitchFamily="2" charset="2"/>
              <a:buChar char="§"/>
            </a:pPr>
            <a:endParaRPr lang="hu-HU" altLang="hu-HU" sz="1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Font typeface="Wingdings" pitchFamily="2" charset="2"/>
              <a:buChar char="§"/>
            </a:pPr>
            <a:endParaRPr lang="hu-HU" altLang="hu-HU" sz="1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996072" y="268963"/>
            <a:ext cx="8388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2.5. A minősített adat készítése</a:t>
            </a:r>
          </a:p>
        </p:txBody>
      </p:sp>
    </p:spTree>
    <p:extLst>
      <p:ext uri="{BB962C8B-B14F-4D97-AF65-F5344CB8AC3E}">
        <p14:creationId xmlns:p14="http://schemas.microsoft.com/office/powerpoint/2010/main" val="4225923935"/>
      </p:ext>
    </p:extLst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330037" y="0"/>
            <a:ext cx="8492662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2.6. Felülvizsgálat</a:t>
            </a:r>
          </a:p>
        </p:txBody>
      </p:sp>
      <p:sp>
        <p:nvSpPr>
          <p:cNvPr id="35845" name="Rectangle 2051"/>
          <p:cNvSpPr>
            <a:spLocks noGrp="1" noChangeArrowheads="1"/>
          </p:cNvSpPr>
          <p:nvPr>
            <p:ph idx="1"/>
          </p:nvPr>
        </p:nvSpPr>
        <p:spPr>
          <a:xfrm>
            <a:off x="1717600" y="1467806"/>
            <a:ext cx="8280920" cy="5215797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hu-HU" altLang="hu-HU" sz="2400" b="1" dirty="0"/>
              <a:t>2026. 02.20-ig </a:t>
            </a:r>
            <a:r>
              <a:rPr lang="hu-HU" altLang="hu-HU" sz="2400" dirty="0"/>
              <a:t>- </a:t>
            </a:r>
            <a:r>
              <a:rPr lang="hu-HU" altLang="hu-HU" sz="2400" dirty="0">
                <a:ea typeface="Verdana" panose="020B0604030504040204" pitchFamily="34" charset="0"/>
                <a:cs typeface="Times New Roman" pitchFamily="18" charset="0"/>
              </a:rPr>
              <a:t>A minősítő köteles legkésőbb </a:t>
            </a:r>
            <a:r>
              <a:rPr lang="hu-HU" altLang="hu-HU" sz="2400" b="1" dirty="0">
                <a:ea typeface="Verdana" panose="020B0604030504040204" pitchFamily="34" charset="0"/>
                <a:cs typeface="Times New Roman" pitchFamily="18" charset="0"/>
              </a:rPr>
              <a:t>5 évenként</a:t>
            </a:r>
            <a:r>
              <a:rPr lang="hu-HU" altLang="hu-HU" sz="2400" dirty="0">
                <a:ea typeface="Verdana" panose="020B0604030504040204" pitchFamily="34" charset="0"/>
                <a:cs typeface="Times New Roman" pitchFamily="18" charset="0"/>
              </a:rPr>
              <a:t> felülvizsgálni az általa, a jogelődje vagy más minősítő által készített és a felülvizsgálat időpontjában feladat- és hatáskörébe tartozó nemzeti minősített adatot.</a:t>
            </a:r>
          </a:p>
          <a:p>
            <a:pPr>
              <a:buFontTx/>
              <a:buNone/>
              <a:defRPr/>
            </a:pPr>
            <a:r>
              <a:rPr lang="hu-HU" altLang="hu-HU" sz="2400" b="1" dirty="0"/>
              <a:t>2026.02.21-től </a:t>
            </a:r>
            <a:r>
              <a:rPr lang="hu-HU" altLang="hu-HU" sz="2400" dirty="0"/>
              <a:t>- felülvizsgálati kötelezettség:</a:t>
            </a:r>
          </a:p>
          <a:p>
            <a:pPr>
              <a:defRPr/>
            </a:pPr>
            <a:r>
              <a:rPr lang="hu-HU" sz="2400" dirty="0">
                <a:ea typeface="Verdana" panose="020B0604030504040204" pitchFamily="34" charset="0"/>
              </a:rPr>
              <a:t>a minősítés feltételeiben bekövetkező változás esetén haladéktalanul,</a:t>
            </a:r>
          </a:p>
          <a:p>
            <a:pPr>
              <a:defRPr/>
            </a:pPr>
            <a:r>
              <a:rPr lang="hu-HU" sz="2400" dirty="0" err="1">
                <a:ea typeface="Verdana" panose="020B0604030504040204" pitchFamily="34" charset="0"/>
              </a:rPr>
              <a:t>Infotv</a:t>
            </a:r>
            <a:r>
              <a:rPr lang="hu-HU" sz="2400" dirty="0">
                <a:ea typeface="Verdana" panose="020B0604030504040204" pitchFamily="34" charset="0"/>
              </a:rPr>
              <a:t>. 17. §-a szerinti hozzáféréshez való jog érvényesítésére irányuló igény benyújtása esetén 21 napon belül (kivétel!),</a:t>
            </a:r>
          </a:p>
          <a:p>
            <a:pPr>
              <a:defRPr/>
            </a:pPr>
            <a:r>
              <a:rPr lang="hu-HU" sz="2400" dirty="0">
                <a:ea typeface="Verdana" panose="020B0604030504040204" pitchFamily="34" charset="0"/>
              </a:rPr>
              <a:t>közérdekű adat vagy közérdekből nyilvános adat megismerése iránti igény benyújtása esetén 21 napon belül (kivétel!).</a:t>
            </a:r>
            <a:endParaRPr lang="hu-HU" altLang="hu-HU" sz="2400" dirty="0">
              <a:ea typeface="Verdana" panose="020B0604030504040204" pitchFamily="34" charset="0"/>
            </a:endParaRPr>
          </a:p>
          <a:p>
            <a:pPr marL="0" indent="0" algn="just"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169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330037" y="0"/>
            <a:ext cx="8492662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2.6. Felülvizsgálat</a:t>
            </a:r>
          </a:p>
        </p:txBody>
      </p:sp>
      <p:sp>
        <p:nvSpPr>
          <p:cNvPr id="2" name="Téglalap 1"/>
          <p:cNvSpPr/>
          <p:nvPr/>
        </p:nvSpPr>
        <p:spPr>
          <a:xfrm>
            <a:off x="1955540" y="1922295"/>
            <a:ext cx="8280920" cy="3324349"/>
          </a:xfrm>
          <a:prstGeom prst="rect">
            <a:avLst/>
          </a:prstGeom>
        </p:spPr>
        <p:txBody>
          <a:bodyPr/>
          <a:lstStyle/>
          <a:p>
            <a:pPr lvl="0"/>
            <a:endParaRPr lang="hu-HU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minősítő:</a:t>
            </a:r>
          </a:p>
          <a:p>
            <a:pPr lvl="0"/>
            <a:endParaRPr lang="hu-HU" sz="24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minősítést fenntartja,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minősítési szintet csökkenti, illetve a minősítés érvényességi idejét módosítja,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minősítést megszünteti.</a:t>
            </a:r>
          </a:p>
        </p:txBody>
      </p:sp>
    </p:spTree>
    <p:extLst>
      <p:ext uri="{BB962C8B-B14F-4D97-AF65-F5344CB8AC3E}">
        <p14:creationId xmlns:p14="http://schemas.microsoft.com/office/powerpoint/2010/main" val="6252487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3999" y="-1588"/>
            <a:ext cx="8506691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2.7. </a:t>
            </a:r>
            <a:r>
              <a:rPr lang="hu-HU" sz="36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Felülbírálat</a:t>
            </a:r>
            <a:endParaRPr lang="hu-HU" sz="3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6" name="Tartalom helye 6"/>
          <p:cNvGraphicFramePr>
            <a:graphicFrameLocks/>
          </p:cNvGraphicFramePr>
          <p:nvPr/>
        </p:nvGraphicFramePr>
        <p:xfrm>
          <a:off x="1955540" y="3212976"/>
          <a:ext cx="828092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9" name="Rectangle 2051"/>
          <p:cNvSpPr>
            <a:spLocks noGrp="1" noChangeArrowheads="1"/>
          </p:cNvSpPr>
          <p:nvPr>
            <p:ph idx="1"/>
          </p:nvPr>
        </p:nvSpPr>
        <p:spPr>
          <a:xfrm>
            <a:off x="1919536" y="1484313"/>
            <a:ext cx="8424936" cy="1657350"/>
          </a:xfrm>
        </p:spPr>
        <p:txBody>
          <a:bodyPr anchor="ctr"/>
          <a:lstStyle/>
          <a:p>
            <a:pPr marL="0" indent="0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minősítésre jogosult személy az általa minősítői jogkörrel felruházott személyek minősítését a minősítés felülvizsgálatára vonatkozó szabályok szerint 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felülbírálhatja.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861204" y="3284985"/>
            <a:ext cx="7920360" cy="217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Miniszter felülbírálhatja:</a:t>
            </a: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közigazgatási államtitkár,</a:t>
            </a: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helyettes államtitkár,</a:t>
            </a: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főosztályvezető,</a:t>
            </a:r>
          </a:p>
          <a:p>
            <a:pPr marL="533400" indent="-5334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osztályvezető minősítését</a:t>
            </a:r>
            <a:r>
              <a:rPr lang="hu-HU" sz="26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65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3999" y="-1588"/>
            <a:ext cx="9130145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2.8. A büntetőjogi védelem</a:t>
            </a:r>
          </a:p>
        </p:txBody>
      </p:sp>
      <p:sp>
        <p:nvSpPr>
          <p:cNvPr id="2" name="Téglalap 1"/>
          <p:cNvSpPr/>
          <p:nvPr/>
        </p:nvSpPr>
        <p:spPr>
          <a:xfrm>
            <a:off x="1991543" y="1740872"/>
            <a:ext cx="89895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adattal visszaélés bűncselekménye </a:t>
            </a:r>
          </a:p>
          <a:p>
            <a:pPr algn="just" eaLnBrk="1" hangingPunct="1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(Btk. 265-266. §)</a:t>
            </a:r>
          </a:p>
          <a:p>
            <a:pPr algn="just" eaLnBrk="1" hangingPunct="1"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 elkövetési magatartás:</a:t>
            </a:r>
          </a:p>
          <a:p>
            <a:pPr eaLnBrk="1" hangingPunct="1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adat:</a:t>
            </a:r>
          </a:p>
          <a:p>
            <a:pPr marL="533400" indent="-5334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jogosulatlan megszerzése,</a:t>
            </a:r>
          </a:p>
          <a:p>
            <a:pPr marL="533400" indent="-5334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jogosulatlan felhasználása,</a:t>
            </a:r>
          </a:p>
          <a:p>
            <a:pPr marL="533400" indent="-5334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jogosulatlan személy részére hozzáférhetővé tétele,</a:t>
            </a:r>
          </a:p>
          <a:p>
            <a:pPr marL="533400" indent="-5334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jogosult személy részére hozzáférhetetlenné tétele.</a:t>
            </a:r>
          </a:p>
        </p:txBody>
      </p:sp>
    </p:spTree>
    <p:extLst>
      <p:ext uri="{BB962C8B-B14F-4D97-AF65-F5344CB8AC3E}">
        <p14:creationId xmlns:p14="http://schemas.microsoft.com/office/powerpoint/2010/main" val="27504198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-1588"/>
            <a:ext cx="889248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2.8. A büntetőjogi védelem</a:t>
            </a:r>
          </a:p>
        </p:txBody>
      </p:sp>
      <p:sp>
        <p:nvSpPr>
          <p:cNvPr id="38916" name="Téglalap 1"/>
          <p:cNvSpPr>
            <a:spLocks noChangeArrowheads="1"/>
          </p:cNvSpPr>
          <p:nvPr/>
        </p:nvSpPr>
        <p:spPr bwMode="auto">
          <a:xfrm>
            <a:off x="1524000" y="1341438"/>
            <a:ext cx="90360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differenciált a büntetőjogi szankciórendszer -  minősítési szintenként eltérő büntetési tételek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szigorúbb büntetési tételek - a hivatalból titoktartásra kötelezett felhasználók esetében</a:t>
            </a: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858666"/>
              </p:ext>
            </p:extLst>
          </p:nvPr>
        </p:nvGraphicFramePr>
        <p:xfrm>
          <a:off x="1775520" y="2787989"/>
          <a:ext cx="8640960" cy="36239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176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9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5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7" marR="91467" marT="45730" marB="45730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„civil”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maximum 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„hivatalos”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maximum </a:t>
                      </a:r>
                    </a:p>
                  </a:txBody>
                  <a:tcPr marL="91467" marR="91467" marT="45730" marB="45730"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Visszaélés szigorúan titkos minősítésű adattal: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1 - 5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2 - 8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9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Visszaélés titkos minősítésű adattal: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- 3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1- 5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4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Visszaélés bizalmas minősítésű adattal: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- 1 évig 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- 2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Visszaélés korlátozott terjesztésű minősítésű adattal: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elzárás 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6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-1 évig</a:t>
                      </a:r>
                      <a:endParaRPr kumimoji="0" lang="hu-HU" altLang="hu-H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itchFamily="18" charset="0"/>
                      </a:endParaRPr>
                    </a:p>
                  </a:txBody>
                  <a:tcPr marL="91467" marR="91467" marT="45730" marB="45730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8222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631950" y="317691"/>
            <a:ext cx="873125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2.8.1. A szabálysértési jogi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védelem</a:t>
            </a:r>
          </a:p>
        </p:txBody>
      </p:sp>
      <p:sp>
        <p:nvSpPr>
          <p:cNvPr id="39940" name="Téglalap 1"/>
          <p:cNvSpPr>
            <a:spLocks noChangeArrowheads="1"/>
          </p:cNvSpPr>
          <p:nvPr/>
        </p:nvSpPr>
        <p:spPr bwMode="auto">
          <a:xfrm>
            <a:off x="1991545" y="1556793"/>
            <a:ext cx="849706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533400" indent="-5334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biztonságának megsértése </a:t>
            </a:r>
            <a:b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(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Szabs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tv. 206. §)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17 elkövetési magatartás, néhány példa: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feladatellátás során a minősített adat jogszabályellenesen történő: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hu-HU" sz="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Készítése,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Sokszorosítása,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Minősítése,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Nyilvántartása,</a:t>
            </a:r>
          </a:p>
          <a:p>
            <a:pPr lvl="2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Kezelése vagy őrzése.</a:t>
            </a:r>
          </a:p>
        </p:txBody>
      </p:sp>
    </p:spTree>
    <p:extLst>
      <p:ext uri="{BB962C8B-B14F-4D97-AF65-F5344CB8AC3E}">
        <p14:creationId xmlns:p14="http://schemas.microsoft.com/office/powerpoint/2010/main" val="1080045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474651" y="319113"/>
            <a:ext cx="858179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2.9.1. Személyi biztonsági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feltételek </a:t>
            </a:r>
          </a:p>
        </p:txBody>
      </p:sp>
      <p:sp>
        <p:nvSpPr>
          <p:cNvPr id="40964" name="Téglalap 1"/>
          <p:cNvSpPr>
            <a:spLocks noChangeArrowheads="1"/>
          </p:cNvSpPr>
          <p:nvPr/>
        </p:nvSpPr>
        <p:spPr bwMode="auto">
          <a:xfrm>
            <a:off x="2032236" y="2117337"/>
            <a:ext cx="812752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Minősített adatot csak az a személy használhat fel, akinek ez állami vagy közfeladat ellátása érdekében indokolt, és aki rendelkezik:</a:t>
            </a:r>
          </a:p>
        </p:txBody>
      </p:sp>
      <p:sp>
        <p:nvSpPr>
          <p:cNvPr id="2" name="Téglalap 1"/>
          <p:cNvSpPr/>
          <p:nvPr/>
        </p:nvSpPr>
        <p:spPr>
          <a:xfrm>
            <a:off x="2032236" y="3673198"/>
            <a:ext cx="8564140" cy="2680121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személyi biztonsági tanúsítvánnyal,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titoktartási nyilatkozattal.</a:t>
            </a:r>
          </a:p>
        </p:txBody>
      </p:sp>
    </p:spTree>
    <p:extLst>
      <p:ext uri="{BB962C8B-B14F-4D97-AF65-F5344CB8AC3E}">
        <p14:creationId xmlns:p14="http://schemas.microsoft.com/office/powerpoint/2010/main" val="81250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35258" y="374708"/>
            <a:ext cx="8797636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2.9.1. Személyi biztonsági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feltételek </a:t>
            </a:r>
          </a:p>
        </p:txBody>
      </p:sp>
      <p:sp>
        <p:nvSpPr>
          <p:cNvPr id="40964" name="Téglalap 1"/>
          <p:cNvSpPr>
            <a:spLocks noChangeArrowheads="1"/>
          </p:cNvSpPr>
          <p:nvPr/>
        </p:nvSpPr>
        <p:spPr bwMode="auto">
          <a:xfrm>
            <a:off x="1604387" y="2016329"/>
            <a:ext cx="84931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nemzetbiztonsági ellenőrzés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46100" lvl="1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46100" lvl="1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„Bizalmas!” és a magasabb minősítési szintű adat felhasználásához;</a:t>
            </a:r>
          </a:p>
          <a:p>
            <a:pPr marL="546100" lvl="1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nemzetbiztonsági szolgálatokról szóló törvényben meghatározott biztonsági kérdőívhez kötött;</a:t>
            </a:r>
          </a:p>
          <a:p>
            <a:pPr marL="546100" lvl="1" indent="-4572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eredményének figyelembe vételével kerül kiállításra a személyi biztonsági tanúsítvány.</a:t>
            </a:r>
            <a:endParaRPr lang="hu-H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hu-HU" altLang="hu-H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8577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32388" y="436133"/>
            <a:ext cx="8672945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2.9.2. Fizikai biztonsági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feltételek </a:t>
            </a:r>
          </a:p>
        </p:txBody>
      </p:sp>
      <p:sp>
        <p:nvSpPr>
          <p:cNvPr id="22532" name="Tartalom helye 2"/>
          <p:cNvSpPr>
            <a:spLocks noGrp="1"/>
          </p:cNvSpPr>
          <p:nvPr>
            <p:ph idx="1"/>
          </p:nvPr>
        </p:nvSpPr>
        <p:spPr>
          <a:xfrm>
            <a:off x="1698639" y="2029750"/>
            <a:ext cx="8677275" cy="4392117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fizikai biztonsági intézkedések célja: </a:t>
            </a:r>
          </a:p>
          <a:p>
            <a:pPr marL="442913" indent="0">
              <a:buNone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fizikai védelem a minősített adatra nem jogosult (illetéktelen) személyek minősített adathoz történő hozzáférése ellen.</a:t>
            </a:r>
          </a:p>
          <a:p>
            <a:pPr marL="0" indent="0">
              <a:buNone/>
              <a:defRPr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indent="-161925"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„Bizalmas!” vagy annál magasabb minősítési szintű minősített adatok felhasználása és tárolása esetén biztonsági területek kialakítása; </a:t>
            </a:r>
          </a:p>
          <a:p>
            <a:pPr indent="-161925">
              <a:defRPr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indent="-161925"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biztonsági területeken a mechanikai és az elektronikai védelmi eszközök egyidejű működtetése.</a:t>
            </a:r>
          </a:p>
        </p:txBody>
      </p:sp>
    </p:spTree>
    <p:extLst>
      <p:ext uri="{BB962C8B-B14F-4D97-AF65-F5344CB8AC3E}">
        <p14:creationId xmlns:p14="http://schemas.microsoft.com/office/powerpoint/2010/main" val="66191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1307366"/>
          </a:xfrm>
        </p:spPr>
        <p:txBody>
          <a:bodyPr anchor="ctr">
            <a:noAutofit/>
          </a:bodyPr>
          <a:lstStyle/>
          <a:p>
            <a:pPr marL="484632"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 Az adatvédelem alapjai </a:t>
            </a:r>
          </a:p>
        </p:txBody>
      </p:sp>
      <p:sp>
        <p:nvSpPr>
          <p:cNvPr id="6149" name="Tartalom helye 2"/>
          <p:cNvSpPr txBox="1">
            <a:spLocks/>
          </p:cNvSpPr>
          <p:nvPr/>
        </p:nvSpPr>
        <p:spPr bwMode="auto">
          <a:xfrm>
            <a:off x="1826862" y="4068867"/>
            <a:ext cx="853827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Generális szabályozása: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Európai Unió általános adatvédelmi rendelete (GDPR) és </a:t>
            </a:r>
            <a:r>
              <a:rPr lang="hu-HU" altLang="hu-HU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információs önrendelkezési jogról és az információszabadságról szóló 2011. évi CXII. Törvény (</a:t>
            </a:r>
            <a:r>
              <a:rPr lang="hu-HU" altLang="hu-HU" sz="2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Infotv</a:t>
            </a:r>
            <a:r>
              <a:rPr lang="hu-HU" altLang="hu-HU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.) </a:t>
            </a: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9" name="Tartalom helye 2"/>
          <p:cNvSpPr txBox="1">
            <a:spLocks/>
          </p:cNvSpPr>
          <p:nvPr/>
        </p:nvSpPr>
        <p:spPr bwMode="auto">
          <a:xfrm>
            <a:off x="1703389" y="1395414"/>
            <a:ext cx="87852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emberi méltósághoz való jogból eredeztethető.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Magánszféránk védelmét szolgálja.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Magyarország Alaptörvényének 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VI</a:t>
            </a:r>
            <a:r>
              <a:rPr 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Cikke:</a:t>
            </a:r>
          </a:p>
          <a:p>
            <a:pPr marL="715963" indent="0" eaLnBrk="1" hangingPunct="1">
              <a:defRPr/>
            </a:pPr>
            <a:r>
              <a:rPr lang="hu-HU" sz="22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„mindenkit megillet a személyes adatok védelméhez való jog”</a:t>
            </a:r>
          </a:p>
          <a:p>
            <a:pPr marL="715963" indent="0" eaLnBrk="1" hangingPunct="1">
              <a:defRPr/>
            </a:pPr>
            <a:r>
              <a:rPr lang="hu-HU" sz="22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minden természetes személy (élő ember) - törvényi keretek között - maga rendelkezhet személyes adatairól</a:t>
            </a:r>
          </a:p>
          <a:p>
            <a:pPr marL="715963" indent="0" eaLnBrk="1" hangingPunct="1">
              <a:defRPr/>
            </a:pPr>
            <a:r>
              <a:rPr lang="hu-HU" sz="2200" b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71128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Kép 3" descr="tamásnak.bmp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08100"/>
            <a:ext cx="9144000" cy="554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Szövegdoboz 4"/>
          <p:cNvSpPr txBox="1">
            <a:spLocks noChangeArrowheads="1"/>
          </p:cNvSpPr>
          <p:nvPr/>
        </p:nvSpPr>
        <p:spPr bwMode="auto">
          <a:xfrm>
            <a:off x="8112125" y="2684464"/>
            <a:ext cx="2590774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Külső elemek</a:t>
            </a:r>
          </a:p>
        </p:txBody>
      </p:sp>
      <p:sp>
        <p:nvSpPr>
          <p:cNvPr id="39940" name="Szövegdoboz 5"/>
          <p:cNvSpPr txBox="1">
            <a:spLocks noChangeArrowheads="1"/>
          </p:cNvSpPr>
          <p:nvPr/>
        </p:nvSpPr>
        <p:spPr bwMode="auto">
          <a:xfrm>
            <a:off x="5303839" y="4175126"/>
            <a:ext cx="2701381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Belső elemek </a:t>
            </a:r>
          </a:p>
        </p:txBody>
      </p:sp>
      <p:sp>
        <p:nvSpPr>
          <p:cNvPr id="39941" name="Szövegdoboz 6"/>
          <p:cNvSpPr txBox="1">
            <a:spLocks noChangeArrowheads="1"/>
          </p:cNvSpPr>
          <p:nvPr/>
        </p:nvSpPr>
        <p:spPr bwMode="auto">
          <a:xfrm>
            <a:off x="2279651" y="2184401"/>
            <a:ext cx="3337773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altLang="hu-HU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Közbenső elemek</a:t>
            </a:r>
          </a:p>
        </p:txBody>
      </p:sp>
      <p:pic>
        <p:nvPicPr>
          <p:cNvPr id="44038" name="Picture 9" descr="Flos_tamburopole_ok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3357563"/>
            <a:ext cx="1206500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11" descr="20080418biztonsag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88" y="5040313"/>
            <a:ext cx="85725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44" descr="e524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2816226"/>
            <a:ext cx="100012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13" descr="15283_288_15318_317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588" y="2852739"/>
            <a:ext cx="792162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15" descr="KartyaOlvasas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2695576"/>
            <a:ext cx="1081088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3" name="Picture 18" descr=" Nyit 08 Felületre szerelhető nyitásérzékelő (Érzékelő)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539" y="3860801"/>
            <a:ext cx="923925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4" name="Picture 20" descr="phon_43095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1" y="4751389"/>
            <a:ext cx="9302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5" name="Picture 22" descr="reference-rozvodna-celkovy-pohled-020-upload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300" y="1484313"/>
            <a:ext cx="1462088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artalom helye 2"/>
          <p:cNvSpPr txBox="1">
            <a:spLocks/>
          </p:cNvSpPr>
          <p:nvPr/>
        </p:nvSpPr>
        <p:spPr bwMode="auto">
          <a:xfrm>
            <a:off x="1524000" y="317500"/>
            <a:ext cx="9144000" cy="990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2.9.2. Fizikai biztonsági feltételek </a:t>
            </a:r>
          </a:p>
        </p:txBody>
      </p:sp>
    </p:spTree>
    <p:extLst>
      <p:ext uri="{BB962C8B-B14F-4D97-AF65-F5344CB8AC3E}">
        <p14:creationId xmlns:p14="http://schemas.microsoft.com/office/powerpoint/2010/main" val="1178618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226503" y="247105"/>
            <a:ext cx="11283192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2.9.3. Adminisztratív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biztonsági feltételek</a:t>
            </a:r>
            <a:r>
              <a:rPr lang="hu-HU" sz="3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40964" name="Téglalap 1"/>
          <p:cNvSpPr>
            <a:spLocks noChangeArrowheads="1"/>
          </p:cNvSpPr>
          <p:nvPr/>
        </p:nvSpPr>
        <p:spPr bwMode="auto">
          <a:xfrm>
            <a:off x="2049734" y="2396379"/>
            <a:ext cx="8686798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adminisztratív biztonsági intézkedések célja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sz="2400" u="sng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adatok:</a:t>
            </a: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Mozgásának nyomon követhetősége,</a:t>
            </a: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Bizalmassága,</a:t>
            </a: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Sérthetetlensége,</a:t>
            </a: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Rendelkezésre állása.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endParaRPr lang="hu-HU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178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58606" y="381243"/>
            <a:ext cx="8776883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2.9.4. Elektronikus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biztonsági feltételek</a:t>
            </a:r>
            <a:r>
              <a:rPr lang="hu-H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40964" name="Téglalap 1"/>
          <p:cNvSpPr>
            <a:spLocks noChangeArrowheads="1"/>
          </p:cNvSpPr>
          <p:nvPr/>
        </p:nvSpPr>
        <p:spPr bwMode="auto">
          <a:xfrm>
            <a:off x="2067013" y="2588705"/>
            <a:ext cx="83883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Az elektronikus biztonsági intézkedések célja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adatot elektronikusan kezelő rendszer védelme 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Rendszerbiztonság</a:t>
            </a:r>
          </a:p>
          <a:p>
            <a:pPr marL="533400" lvl="1" indent="-53340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Kommunikációbiztonság </a:t>
            </a:r>
          </a:p>
          <a:p>
            <a:pPr marL="533400" lvl="1" indent="-53340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Kompromittáló elektromágneses kisugárzás elleni védelem - TEMPEST</a:t>
            </a: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8481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109061" y="181125"/>
            <a:ext cx="10117122" cy="130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2.10.1. Nemzeti Biztonsági Felügyelet</a:t>
            </a:r>
          </a:p>
        </p:txBody>
      </p:sp>
      <p:sp>
        <p:nvSpPr>
          <p:cNvPr id="2" name="Téglalap 1"/>
          <p:cNvSpPr/>
          <p:nvPr/>
        </p:nvSpPr>
        <p:spPr>
          <a:xfrm>
            <a:off x="2351584" y="1844824"/>
            <a:ext cx="7632076" cy="4464497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nemzeti és külföldi minősített adatok védelmének hatósági felügyelete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adatok kezelésének hatósági engedélyezése, és felügyelete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telephelyi iparbiztonsági hatósági feladatok ellátása</a:t>
            </a:r>
          </a:p>
        </p:txBody>
      </p:sp>
    </p:spTree>
    <p:extLst>
      <p:ext uri="{BB962C8B-B14F-4D97-AF65-F5344CB8AC3E}">
        <p14:creationId xmlns:p14="http://schemas.microsoft.com/office/powerpoint/2010/main" val="32408679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604012" y="311558"/>
            <a:ext cx="8005578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Ellenőrző kérdések</a:t>
            </a:r>
          </a:p>
        </p:txBody>
      </p:sp>
      <p:sp>
        <p:nvSpPr>
          <p:cNvPr id="2" name="Téglalap 1"/>
          <p:cNvSpPr/>
          <p:nvPr/>
        </p:nvSpPr>
        <p:spPr>
          <a:xfrm>
            <a:off x="2351584" y="1844824"/>
            <a:ext cx="7632076" cy="4464497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minősítés?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Milyen minősítési szinteket ismer?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Mit kell a minősítési javaslatban feltüntetni?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különbség a minősített adat felülvizsgálata és </a:t>
            </a:r>
            <a:r>
              <a:rPr lang="hu-HU" sz="22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felülbírálata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között?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adatok védelméhez milyen területeken kell a biztonsági feltételeket megteremteni?</a:t>
            </a:r>
          </a:p>
        </p:txBody>
      </p:sp>
    </p:spTree>
    <p:extLst>
      <p:ext uri="{BB962C8B-B14F-4D97-AF65-F5344CB8AC3E}">
        <p14:creationId xmlns:p14="http://schemas.microsoft.com/office/powerpoint/2010/main" val="6312202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340768"/>
            <a:ext cx="9144000" cy="5589240"/>
          </a:xfrm>
        </p:spPr>
        <p:txBody>
          <a:bodyPr>
            <a:normAutofit/>
          </a:bodyPr>
          <a:lstStyle/>
          <a:p>
            <a: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2.</a:t>
            </a:r>
            <a:br>
              <a:rPr lang="hu-HU" altLang="hu-H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Titkos ügyiratkezelési 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Ismeretek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/gyakorlat/</a:t>
            </a: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hu-HU" altLang="hu-HU" sz="4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br>
              <a:rPr lang="en-GB" sz="4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GB" sz="4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3775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47814" y="330092"/>
            <a:ext cx="9120187" cy="64633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3.1. A titkos ügykezelő </a:t>
            </a: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1259358" y="1205066"/>
            <a:ext cx="9347681" cy="4969421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Titkos ügykezelő az lehet, aki…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625475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legalább középfokú iskolai végzettségű,</a:t>
            </a:r>
          </a:p>
          <a:p>
            <a:pPr marL="625475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kezelt minősített adatok minősítési szintjének megfelelő szintű személyi biztonsági tanúsítvánnyal rendelkezik,</a:t>
            </a:r>
          </a:p>
          <a:p>
            <a:pPr marL="625475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aláírta a titoktartási nyilatkozatot,</a:t>
            </a:r>
          </a:p>
          <a:p>
            <a:pPr marL="625475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védelmére vonatkozó rendelkezések ismeretéből, gyakorlati alkalmazásából sikeres vizsgát tett,</a:t>
            </a:r>
          </a:p>
          <a:p>
            <a:pPr marL="625475"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továbbá erre a feladatra a munkáltatói jogkört gyakorló vezető írásban kinevezi.</a:t>
            </a:r>
          </a:p>
        </p:txBody>
      </p:sp>
    </p:spTree>
    <p:extLst>
      <p:ext uri="{BB962C8B-B14F-4D97-AF65-F5344CB8AC3E}">
        <p14:creationId xmlns:p14="http://schemas.microsoft.com/office/powerpoint/2010/main" val="28430061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47814" y="330092"/>
            <a:ext cx="9120187" cy="64633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3.1. A titkos ügykezelő </a:t>
            </a: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1787525" y="1484783"/>
            <a:ext cx="8640763" cy="4674947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Titkos ügykezelő jogszabályban nevesített feladatai: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715963" lvl="1" indent="-354013">
              <a:spcBef>
                <a:spcPct val="0"/>
              </a:spcBef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 átvétele, minősített küldemény felbontása;</a:t>
            </a:r>
          </a:p>
          <a:p>
            <a:pPr marL="361950" lvl="1" indent="0">
              <a:spcBef>
                <a:spcPct val="0"/>
              </a:spcBef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15963" lvl="1" indent="-354013">
              <a:spcBef>
                <a:spcPct val="0"/>
              </a:spcBef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 nyilvántartásba vétele, iktatása;</a:t>
            </a:r>
          </a:p>
          <a:p>
            <a:pPr marL="361950" lvl="1" indent="0">
              <a:spcBef>
                <a:spcPct val="0"/>
              </a:spcBef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15963" lvl="1" indent="-354013">
              <a:spcBef>
                <a:spcPct val="0"/>
              </a:spcBef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 szerven belül történő átadása és visszavétele;</a:t>
            </a:r>
          </a:p>
          <a:p>
            <a:pPr marL="361950" lvl="1" indent="0">
              <a:spcBef>
                <a:spcPct val="0"/>
              </a:spcBef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15963" lvl="1" indent="-354013">
              <a:spcBef>
                <a:spcPct val="0"/>
              </a:spcBef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felülvizsgálat eredményének rögzítése;</a:t>
            </a:r>
          </a:p>
          <a:p>
            <a:pPr marL="361950" lvl="1" indent="0">
              <a:spcBef>
                <a:spcPct val="0"/>
              </a:spcBef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15963" lvl="1" indent="-354013">
              <a:spcBef>
                <a:spcPct val="0"/>
              </a:spcBef>
              <a:defRPr/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felhasználói jogosultság megszűnése esetén a minősített adat visszavétele.</a:t>
            </a:r>
          </a:p>
        </p:txBody>
      </p:sp>
    </p:spTree>
    <p:extLst>
      <p:ext uri="{BB962C8B-B14F-4D97-AF65-F5344CB8AC3E}">
        <p14:creationId xmlns:p14="http://schemas.microsoft.com/office/powerpoint/2010/main" val="38363795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47814" y="330092"/>
            <a:ext cx="9120187" cy="64633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3.1. A titkos ügykezelő </a:t>
            </a:r>
          </a:p>
        </p:txBody>
      </p:sp>
      <p:sp>
        <p:nvSpPr>
          <p:cNvPr id="51204" name="Tartalom helye 2"/>
          <p:cNvSpPr>
            <a:spLocks noGrp="1"/>
          </p:cNvSpPr>
          <p:nvPr>
            <p:ph idx="1"/>
          </p:nvPr>
        </p:nvSpPr>
        <p:spPr>
          <a:xfrm>
            <a:off x="1775519" y="1484783"/>
            <a:ext cx="9205593" cy="5043125"/>
          </a:xfrm>
        </p:spPr>
        <p:txBody>
          <a:bodyPr anchor="ctr">
            <a:normAutofit/>
          </a:bodyPr>
          <a:lstStyle/>
          <a:p>
            <a:pPr marL="271463" lvl="1" indent="-271463">
              <a:spcBef>
                <a:spcPct val="0"/>
              </a:spcBef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kezeléséhez szükséges iratkezelési segédletek főnyilvántartó könyvben történő nyilvántartásba vétele és megnyitása;</a:t>
            </a:r>
          </a:p>
          <a:p>
            <a:pPr marL="271463" lvl="1" indent="-271463">
              <a:spcBef>
                <a:spcPct val="0"/>
              </a:spcBef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271463" lvl="1" indent="-271463">
              <a:spcBef>
                <a:spcPct val="0"/>
              </a:spcBef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belföldre, valamint külföldre történő továbbítása;</a:t>
            </a:r>
          </a:p>
          <a:p>
            <a:pPr marL="271463" lvl="1" indent="-271463">
              <a:spcBef>
                <a:spcPct val="0"/>
              </a:spcBef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271463" lvl="1" indent="-271463">
              <a:spcBef>
                <a:spcPct val="0"/>
              </a:spcBef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birtokban tartása, tárolása;</a:t>
            </a:r>
          </a:p>
          <a:p>
            <a:pPr marL="271463" lvl="1" indent="-271463">
              <a:spcBef>
                <a:spcPct val="0"/>
              </a:spcBef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271463" lvl="1" indent="-271463">
              <a:spcBef>
                <a:spcPct val="0"/>
              </a:spcBef>
            </a:pP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adatot tartalmazó adathordozó megsemmisítésének előkészítése és az abban való részvétel;</a:t>
            </a:r>
          </a:p>
          <a:p>
            <a:pPr marL="271463" lvl="1" indent="-271463">
              <a:spcBef>
                <a:spcPct val="0"/>
              </a:spcBef>
            </a:pPr>
            <a:r>
              <a:rPr lang="hu-HU" sz="24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titokfelügyeleti hatósági eljárás eredményének (minősítési szint, érvényességi idő módosítása, minősítés megszüntetése) rögzítése az adathordozón.</a:t>
            </a:r>
            <a:endParaRPr 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71463" lvl="1" indent="-271463">
              <a:spcBef>
                <a:spcPct val="0"/>
              </a:spcBef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783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320179" y="280447"/>
            <a:ext cx="1155164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3.2.1. A Nyilvántartó és 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Kezelőpont működése</a:t>
            </a: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1919188" y="1518250"/>
            <a:ext cx="8353623" cy="5215059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adatok nyilvántartásával kapcsolatos feladatok végrehajtása.</a:t>
            </a:r>
          </a:p>
          <a:p>
            <a:pPr marL="0" indent="0">
              <a:buNone/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Nyilvántartó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és a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Kezelőpont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működtetéséhez 1 kinevezett titkos ügykezelő szükséges.</a:t>
            </a:r>
          </a:p>
          <a:p>
            <a:pPr marL="0" indent="0">
              <a:buNone/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Kezelő pont feladatköre teljesen vagy részben megegyezhet azzal a Nyilvántartóéval, amelynek alá van rendelve.</a:t>
            </a:r>
          </a:p>
          <a:p>
            <a:pPr marL="0" indent="0">
              <a:buNone/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nemzeti, NATO és EU minősített adatok kezelése azonos Nyilvántartóban  (Kezelőponton) is történhet, de fizikailag és adminisztratív módon elkülönítve.</a:t>
            </a:r>
          </a:p>
        </p:txBody>
      </p:sp>
    </p:spTree>
    <p:extLst>
      <p:ext uri="{BB962C8B-B14F-4D97-AF65-F5344CB8AC3E}">
        <p14:creationId xmlns:p14="http://schemas.microsoft.com/office/powerpoint/2010/main" val="387519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1.1.1.1. Személyes adat</a:t>
            </a:r>
          </a:p>
        </p:txBody>
      </p:sp>
      <p:sp>
        <p:nvSpPr>
          <p:cNvPr id="7173" name="Tartalom helye 2"/>
          <p:cNvSpPr txBox="1">
            <a:spLocks/>
          </p:cNvSpPr>
          <p:nvPr/>
        </p:nvSpPr>
        <p:spPr bwMode="auto">
          <a:xfrm>
            <a:off x="2135561" y="1308101"/>
            <a:ext cx="8353053" cy="543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Élő, azaz természetes személlyel kapcsolatba hozható adat és következtetés.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Alanyát „érintettnek” nevezzük.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„személyes adat”, ha ennek alapján „azonosítható” az érintett.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adatok pl.: név, születési hely, idő, anyja neve, személyes e-mail cím, számlaszám, ujjlenyomat.</a:t>
            </a: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02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3999" y="-1588"/>
            <a:ext cx="8964611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3.2.2. A Központi Nyilvántartók  </a:t>
            </a: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1703389" y="1308100"/>
            <a:ext cx="8713787" cy="5289550"/>
          </a:xfrm>
        </p:spPr>
        <p:txBody>
          <a:bodyPr anchor="ctr">
            <a:normAutofit lnSpcReduction="10000"/>
          </a:bodyPr>
          <a:lstStyle/>
          <a:p>
            <a:pPr marL="0" indent="0" algn="just">
              <a:buClr>
                <a:srgbClr val="C00000"/>
              </a:buClr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NATO Központi Nyilvántartó </a:t>
            </a:r>
          </a:p>
          <a:p>
            <a:pPr marL="0" indent="0" algn="just">
              <a:buClr>
                <a:srgbClr val="C00000"/>
              </a:buClr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Magyar Honvédség működteti,</a:t>
            </a:r>
          </a:p>
          <a:p>
            <a:pPr marL="271462" indent="0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NATO minősített adatok országos szinten történő fogadása, elosztása,</a:t>
            </a:r>
          </a:p>
          <a:p>
            <a:pPr marL="271462" indent="0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NATO Nyilvántartók és Kezelőpontok nyilvántartása.</a:t>
            </a:r>
          </a:p>
          <a:p>
            <a:pPr marL="533400" indent="-261938">
              <a:buClr>
                <a:srgbClr val="C00000"/>
              </a:buClr>
              <a:buNone/>
              <a:defRPr/>
            </a:pPr>
            <a:endParaRPr lang="hu-HU" altLang="hu-HU" sz="2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Clr>
                <a:srgbClr val="C00000"/>
              </a:buClr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EU Központi Nyilvántartó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Külgazdasági és Külügyminisztérium működteti,</a:t>
            </a:r>
          </a:p>
          <a:p>
            <a:pPr marL="271462" indent="0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EU minősített adatok országos szinten történő fogadása, elosztása,</a:t>
            </a:r>
          </a:p>
          <a:p>
            <a:pPr marL="271462" indent="0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indent="-261938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EU Nyilvántartók és Kezelőpontok nyilvántartása.</a:t>
            </a:r>
          </a:p>
        </p:txBody>
      </p:sp>
    </p:spTree>
    <p:extLst>
      <p:ext uri="{BB962C8B-B14F-4D97-AF65-F5344CB8AC3E}">
        <p14:creationId xmlns:p14="http://schemas.microsoft.com/office/powerpoint/2010/main" val="24922350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290818" y="358863"/>
            <a:ext cx="11610363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3.3. A minősített adatok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nyilvántartási rendszere  </a:t>
            </a: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1703388" y="1307367"/>
            <a:ext cx="8785225" cy="4536926"/>
          </a:xfrm>
        </p:spPr>
        <p:txBody>
          <a:bodyPr anchor="ctr"/>
          <a:lstStyle/>
          <a:p>
            <a:pPr marL="0" indent="0" algn="just">
              <a:buClr>
                <a:srgbClr val="C00000"/>
              </a:buClr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Főnyilvántartó könyv </a:t>
            </a:r>
          </a:p>
          <a:p>
            <a:pPr marL="0" indent="0" algn="just">
              <a:buClr>
                <a:srgbClr val="C00000"/>
              </a:buClr>
              <a:buNone/>
              <a:defRPr/>
            </a:pPr>
            <a:endParaRPr lang="hu-HU" altLang="hu-HU" sz="2400" b="1" u="sng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Clr>
                <a:srgbClr val="C00000"/>
              </a:buClr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Iratkezelési segédletek:</a:t>
            </a:r>
          </a:p>
          <a:p>
            <a:pPr marL="0" indent="0" algn="just">
              <a:buClr>
                <a:srgbClr val="C00000"/>
              </a:buClr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806450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iktatókönyv (nemzeti, NATO és EU minősített adatok részére külön-külön megnyitva);</a:t>
            </a:r>
          </a:p>
          <a:p>
            <a:pPr marL="806450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belső átadókönyv vagy más belső átadóokmány;</a:t>
            </a:r>
          </a:p>
          <a:p>
            <a:pPr marL="806450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futárjegyzék-nyilvántartás.</a:t>
            </a:r>
          </a:p>
        </p:txBody>
      </p:sp>
    </p:spTree>
    <p:extLst>
      <p:ext uri="{BB962C8B-B14F-4D97-AF65-F5344CB8AC3E}">
        <p14:creationId xmlns:p14="http://schemas.microsoft.com/office/powerpoint/2010/main" val="25781247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715421" y="221102"/>
            <a:ext cx="777532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3.3.1. A főnyilvántartó könyv  </a:t>
            </a: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1990772" y="1412776"/>
            <a:ext cx="7992888" cy="5041900"/>
          </a:xfrm>
        </p:spPr>
        <p:txBody>
          <a:bodyPr anchor="ctr"/>
          <a:lstStyle/>
          <a:p>
            <a:pPr marL="0" indent="0">
              <a:buClr>
                <a:srgbClr val="C00000"/>
              </a:buClr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főnyilvántartó könyv 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- az iratkezelési segédletek nyilvántartása: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nyilvántartási rendszer kezdőpontja,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főnyilvántartás = fő nyilvántartás,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papíralapú vagy elektronikus,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1 db van belőle,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több  Nyilvántartó esetén ki kell jelölni azt, amelyik vezeti,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egyes sorszámmal kezdődik,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betelte után a következő főnyilvántartó könyv sorszám kihagyása nélkül, folyamatos számképzéssel folytatódik,</a:t>
            </a:r>
          </a:p>
          <a:p>
            <a:pPr marL="533400" lvl="1" indent="-354013">
              <a:spcBef>
                <a:spcPts val="0"/>
              </a:spcBef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év végén nem kell lezárni.</a:t>
            </a:r>
          </a:p>
        </p:txBody>
      </p:sp>
    </p:spTree>
    <p:extLst>
      <p:ext uri="{BB962C8B-B14F-4D97-AF65-F5344CB8AC3E}">
        <p14:creationId xmlns:p14="http://schemas.microsoft.com/office/powerpoint/2010/main" val="26697528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1524000" y="1340768"/>
            <a:ext cx="9144000" cy="549982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 rot="16200000">
            <a:off x="1508727" y="1652563"/>
            <a:ext cx="8971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Sorszáma</a:t>
            </a:r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1980948" y="1496852"/>
            <a:ext cx="254578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Iratkezelési segédlet </a:t>
            </a:r>
            <a:endParaRPr lang="hu-HU" altLang="hu-HU" sz="12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(nyilvántartás) megnevezése</a:t>
            </a:r>
            <a:r>
              <a:rPr lang="hu-HU" altLang="hu-HU" sz="1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 rot="16186227">
            <a:off x="4070435" y="1719309"/>
            <a:ext cx="98104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Terjedelme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6326" name="Text Box 7"/>
          <p:cNvSpPr txBox="1">
            <a:spLocks noChangeArrowheads="1"/>
          </p:cNvSpPr>
          <p:nvPr/>
        </p:nvSpPr>
        <p:spPr bwMode="auto">
          <a:xfrm>
            <a:off x="4746373" y="1511897"/>
            <a:ext cx="16009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Használatba vételének</a:t>
            </a:r>
            <a:endParaRPr lang="hu-HU" altLang="hu-HU" sz="12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dátum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a </a:t>
            </a:r>
          </a:p>
        </p:txBody>
      </p:sp>
      <p:sp>
        <p:nvSpPr>
          <p:cNvPr id="56327" name="Text Box 8"/>
          <p:cNvSpPr txBox="1">
            <a:spLocks noChangeArrowheads="1"/>
          </p:cNvSpPr>
          <p:nvPr/>
        </p:nvSpPr>
        <p:spPr bwMode="auto">
          <a:xfrm>
            <a:off x="6335459" y="1515072"/>
            <a:ext cx="15268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Végleges lezárásának</a:t>
            </a:r>
            <a:endParaRPr lang="hu-HU" altLang="hu-HU" sz="12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dátuma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6328" name="Text Box 9"/>
          <p:cNvSpPr txBox="1">
            <a:spLocks noChangeArrowheads="1"/>
          </p:cNvSpPr>
          <p:nvPr/>
        </p:nvSpPr>
        <p:spPr bwMode="auto">
          <a:xfrm>
            <a:off x="7849934" y="1510310"/>
            <a:ext cx="9103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Irattári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tételszáma</a:t>
            </a:r>
          </a:p>
        </p:txBody>
      </p:sp>
      <p:sp>
        <p:nvSpPr>
          <p:cNvPr id="56329" name="Text Box 10"/>
          <p:cNvSpPr txBox="1">
            <a:spLocks noChangeArrowheads="1"/>
          </p:cNvSpPr>
          <p:nvPr/>
        </p:nvSpPr>
        <p:spPr bwMode="auto">
          <a:xfrm>
            <a:off x="8916734" y="1510310"/>
            <a:ext cx="16488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Kezelési bejegyzés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(selejtezés, átadás stb.)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6330" name="Rectangle 11"/>
          <p:cNvSpPr>
            <a:spLocks noChangeArrowheads="1"/>
          </p:cNvSpPr>
          <p:nvPr/>
        </p:nvSpPr>
        <p:spPr bwMode="auto">
          <a:xfrm>
            <a:off x="1747584" y="1416854"/>
            <a:ext cx="8744272" cy="5391066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 flipV="1">
            <a:off x="2220659" y="1416854"/>
            <a:ext cx="1" cy="53910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 flipV="1">
            <a:off x="4360609" y="1416854"/>
            <a:ext cx="1" cy="54037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3" name="Line 14"/>
          <p:cNvSpPr>
            <a:spLocks noChangeShapeType="1"/>
          </p:cNvSpPr>
          <p:nvPr/>
        </p:nvSpPr>
        <p:spPr bwMode="auto">
          <a:xfrm flipV="1">
            <a:off x="7884859" y="1416854"/>
            <a:ext cx="0" cy="54037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4" name="Line 15"/>
          <p:cNvSpPr>
            <a:spLocks noChangeShapeType="1"/>
          </p:cNvSpPr>
          <p:nvPr/>
        </p:nvSpPr>
        <p:spPr bwMode="auto">
          <a:xfrm flipV="1">
            <a:off x="1747584" y="2276873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5" name="Line 16"/>
          <p:cNvSpPr>
            <a:spLocks noChangeShapeType="1"/>
          </p:cNvSpPr>
          <p:nvPr/>
        </p:nvSpPr>
        <p:spPr bwMode="auto">
          <a:xfrm flipV="1">
            <a:off x="1747584" y="2997920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6" name="Line 17"/>
          <p:cNvSpPr>
            <a:spLocks noChangeShapeType="1"/>
          </p:cNvSpPr>
          <p:nvPr/>
        </p:nvSpPr>
        <p:spPr bwMode="auto">
          <a:xfrm flipV="1">
            <a:off x="1747584" y="3759920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7" name="Line 18"/>
          <p:cNvSpPr>
            <a:spLocks noChangeShapeType="1"/>
          </p:cNvSpPr>
          <p:nvPr/>
        </p:nvSpPr>
        <p:spPr bwMode="auto">
          <a:xfrm flipV="1">
            <a:off x="1747584" y="4521920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8" name="Line 19"/>
          <p:cNvSpPr>
            <a:spLocks noChangeShapeType="1"/>
          </p:cNvSpPr>
          <p:nvPr/>
        </p:nvSpPr>
        <p:spPr bwMode="auto">
          <a:xfrm flipV="1">
            <a:off x="1747584" y="5283920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39" name="Line 20"/>
          <p:cNvSpPr>
            <a:spLocks noChangeShapeType="1"/>
          </p:cNvSpPr>
          <p:nvPr/>
        </p:nvSpPr>
        <p:spPr bwMode="auto">
          <a:xfrm flipV="1">
            <a:off x="1747584" y="5969720"/>
            <a:ext cx="8744272" cy="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40" name="Line 21"/>
          <p:cNvSpPr>
            <a:spLocks noChangeShapeType="1"/>
          </p:cNvSpPr>
          <p:nvPr/>
        </p:nvSpPr>
        <p:spPr bwMode="auto">
          <a:xfrm flipV="1">
            <a:off x="4782884" y="1416854"/>
            <a:ext cx="0" cy="54037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41" name="Line 22"/>
          <p:cNvSpPr>
            <a:spLocks noChangeShapeType="1"/>
          </p:cNvSpPr>
          <p:nvPr/>
        </p:nvSpPr>
        <p:spPr bwMode="auto">
          <a:xfrm flipV="1">
            <a:off x="6344984" y="1416854"/>
            <a:ext cx="0" cy="54037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6342" name="Line 23"/>
          <p:cNvSpPr>
            <a:spLocks noChangeShapeType="1"/>
          </p:cNvSpPr>
          <p:nvPr/>
        </p:nvSpPr>
        <p:spPr bwMode="auto">
          <a:xfrm flipV="1">
            <a:off x="8694484" y="1416854"/>
            <a:ext cx="1" cy="54037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28" name="Tartalom helye 2"/>
          <p:cNvSpPr txBox="1">
            <a:spLocks/>
          </p:cNvSpPr>
          <p:nvPr/>
        </p:nvSpPr>
        <p:spPr bwMode="auto">
          <a:xfrm>
            <a:off x="1818826" y="109044"/>
            <a:ext cx="8225701" cy="123535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3.3.1. A főnyilvántartó könyv</a:t>
            </a:r>
          </a:p>
        </p:txBody>
      </p:sp>
    </p:spTree>
    <p:extLst>
      <p:ext uri="{BB962C8B-B14F-4D97-AF65-F5344CB8AC3E}">
        <p14:creationId xmlns:p14="http://schemas.microsoft.com/office/powerpoint/2010/main" val="3514664612"/>
      </p:ext>
    </p:extLst>
  </p:cSld>
  <p:clrMapOvr>
    <a:masterClrMapping/>
  </p:clrMapOvr>
  <p:transition spd="slow">
    <p:zoom dir="in"/>
    <p:sndAc>
      <p:stSnd>
        <p:snd r:embed="rId2" name="DIA_DIA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870363" y="247104"/>
            <a:ext cx="777532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3.3.1. A főnyilvántartó könyv  </a:t>
            </a: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1991544" y="1556792"/>
            <a:ext cx="8497888" cy="4221088"/>
          </a:xfrm>
        </p:spPr>
        <p:txBody>
          <a:bodyPr anchor="ctr"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 selejtezhető!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szervezet megszűnésekor át kell adni jegyzőkönyvben  a jogutód szervezetnek, ha nincs jogutód, akkor további kezeléséről a levéltár gondoskodik.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iratkezelési segédletek főnyilvántartási számként a főnyilvántartó könyv sorszámát kapják (pld.: 132.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Fnyt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sz.).</a:t>
            </a:r>
          </a:p>
        </p:txBody>
      </p:sp>
    </p:spTree>
    <p:extLst>
      <p:ext uri="{BB962C8B-B14F-4D97-AF65-F5344CB8AC3E}">
        <p14:creationId xmlns:p14="http://schemas.microsoft.com/office/powerpoint/2010/main" val="15418219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651488" y="214312"/>
            <a:ext cx="9044476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3.4.1. Minősített adat átvétele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1793875" y="1308100"/>
            <a:ext cx="8604250" cy="4681538"/>
          </a:xfrm>
        </p:spPr>
        <p:txBody>
          <a:bodyPr anchor="ctr">
            <a:noAutofit/>
          </a:bodyPr>
          <a:lstStyle/>
          <a:p>
            <a:pPr marL="0" indent="0">
              <a:buClr>
                <a:schemeClr val="accent6">
                  <a:lumMod val="60000"/>
                  <a:lumOff val="40000"/>
                </a:schemeClr>
              </a:buClr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más szervtől érkező, minősített adatot tartalmazó küldeményt átveheti:</a:t>
            </a:r>
          </a:p>
          <a:p>
            <a:pPr marL="0" indent="0">
              <a:buClr>
                <a:schemeClr val="accent6">
                  <a:lumMod val="60000"/>
                  <a:lumOff val="40000"/>
                </a:schemeClr>
              </a:buClr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címzett,</a:t>
            </a: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titkos ügykezelő,</a:t>
            </a: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adatot kezelő szerv vezetője által írásban megbízott más személy, </a:t>
            </a: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NATO és az EU „Korlátozott terjesztésű!” minősített adatok esetén a felhasználásra jogosult személy is.</a:t>
            </a:r>
          </a:p>
        </p:txBody>
      </p:sp>
    </p:spTree>
    <p:extLst>
      <p:ext uri="{BB962C8B-B14F-4D97-AF65-F5344CB8AC3E}">
        <p14:creationId xmlns:p14="http://schemas.microsoft.com/office/powerpoint/2010/main" val="42349613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691182" y="131904"/>
            <a:ext cx="8881321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3.4.1. Minősített adat átvétele</a:t>
            </a: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1919536" y="1171575"/>
            <a:ext cx="8424614" cy="3887788"/>
          </a:xfrm>
        </p:spPr>
        <p:txBody>
          <a:bodyPr anchor="ctr">
            <a:noAutofit/>
          </a:bodyPr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Ellenőrizni kell…</a:t>
            </a:r>
          </a:p>
          <a:p>
            <a:pPr marL="533400" lvl="1" indent="-533400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címzés alapján a minősített adatot tartalmazó küldemény átvételére való jogosultságát,</a:t>
            </a:r>
          </a:p>
          <a:p>
            <a:pPr marL="533400" lvl="1" indent="-533400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futárjegyzéken szereplő iktatószám és példánysorszám, valamint a minősített adatot tartalmazó küldemény csomagolásán szereplő iktatószám és példánysorszám egyezését,</a:t>
            </a:r>
          </a:p>
          <a:p>
            <a:pPr marL="533400" lvl="1" indent="-533400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zártan érkezett küldemény csomagolásának sértetlenségét.</a:t>
            </a:r>
          </a:p>
        </p:txBody>
      </p:sp>
      <p:sp>
        <p:nvSpPr>
          <p:cNvPr id="2" name="Téglalap 1"/>
          <p:cNvSpPr/>
          <p:nvPr/>
        </p:nvSpPr>
        <p:spPr>
          <a:xfrm>
            <a:off x="1716212" y="4941168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átvevő a futárjegyzéken dátum és időpont feltüntetése mellett, nevének olvasható feltüntetésével és aláírásával, valamint bélyegzőlenyomattal igazolja a küldemény átvételét.</a:t>
            </a:r>
          </a:p>
        </p:txBody>
      </p:sp>
    </p:spTree>
    <p:extLst>
      <p:ext uri="{BB962C8B-B14F-4D97-AF65-F5344CB8AC3E}">
        <p14:creationId xmlns:p14="http://schemas.microsoft.com/office/powerpoint/2010/main" val="2960621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971043" y="266860"/>
            <a:ext cx="83917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3.4.1. Minősített adat átvétele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2088489" y="2149802"/>
            <a:ext cx="8801183" cy="2736304"/>
          </a:xfrm>
        </p:spPr>
        <p:txBody>
          <a:bodyPr anchor="ctr">
            <a:normAutofit/>
          </a:bodyPr>
          <a:lstStyle/>
          <a:p>
            <a:pPr marL="533400" indent="-53340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téves a címzés vagy helytelen a kézbesítés:</a:t>
            </a:r>
          </a:p>
          <a:p>
            <a:pPr marL="533400" indent="-53340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átvevő a küldeményt annak felbontása nélkül azonnal továbbítja a címzettnek</a:t>
            </a:r>
          </a:p>
          <a:p>
            <a:pPr marL="533400" lvl="1" indent="-261938"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vagy ha ez nem lehetséges, visszajuttatja a feladónak.</a:t>
            </a:r>
          </a:p>
          <a:p>
            <a:pPr marL="457200" lvl="1" indent="0">
              <a:buNone/>
              <a:defRPr/>
            </a:pPr>
            <a:endParaRPr 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6454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2063553" y="1412776"/>
            <a:ext cx="9208505" cy="3816424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sérült a csomagolás…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261938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küldeményt átadó jelenlétében az átvevő a küldeményt felbontja és ellenőrzi annak tartalmát,</a:t>
            </a:r>
          </a:p>
          <a:p>
            <a:pPr marL="533400" lvl="1" indent="-261938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intézkedésről </a:t>
            </a: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két példányban jegyzőkönyv készül</a:t>
            </a:r>
            <a:r>
              <a:rPr lang="hu-HU" sz="2200" i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az átadó és az átvevő részére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, melyeket mindketten aláírnak,</a:t>
            </a:r>
          </a:p>
          <a:p>
            <a:pPr marL="533400" lvl="1" indent="-261938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átadónak tisztázni kell a sérülés következményeit,</a:t>
            </a:r>
          </a:p>
          <a:p>
            <a:pPr marL="533400" lvl="1" indent="-261938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sérülés tényét az átadási okmányon is szerepeltetni kell.</a:t>
            </a:r>
          </a:p>
        </p:txBody>
      </p:sp>
      <p:sp>
        <p:nvSpPr>
          <p:cNvPr id="7" name="Tartalom helye 2"/>
          <p:cNvSpPr txBox="1">
            <a:spLocks/>
          </p:cNvSpPr>
          <p:nvPr/>
        </p:nvSpPr>
        <p:spPr bwMode="auto">
          <a:xfrm>
            <a:off x="1901366" y="218114"/>
            <a:ext cx="8777681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3.4.1. Minősített adat átvétele</a:t>
            </a:r>
          </a:p>
        </p:txBody>
      </p:sp>
    </p:spTree>
    <p:extLst>
      <p:ext uri="{BB962C8B-B14F-4D97-AF65-F5344CB8AC3E}">
        <p14:creationId xmlns:p14="http://schemas.microsoft.com/office/powerpoint/2010/main" val="17392668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865660" y="373339"/>
            <a:ext cx="8675688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3.4.2. Minősített küldemény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felbontása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1865660" y="2407497"/>
            <a:ext cx="8675688" cy="2808312"/>
          </a:xfrm>
        </p:spPr>
        <p:txBody>
          <a:bodyPr anchor="ctr">
            <a:noAutofit/>
          </a:bodyPr>
          <a:lstStyle/>
          <a:p>
            <a:pPr marL="0" indent="0" algn="just">
              <a:buClr>
                <a:schemeClr val="accent6">
                  <a:lumMod val="60000"/>
                  <a:lumOff val="40000"/>
                </a:schemeClr>
              </a:buClr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más szervtől érkező, minősített adatot tartalmazó küldeményt felbonthatja:</a:t>
            </a:r>
          </a:p>
          <a:p>
            <a:pPr marL="0" indent="0" algn="just">
              <a:buClr>
                <a:schemeClr val="accent6">
                  <a:lumMod val="60000"/>
                  <a:lumOff val="40000"/>
                </a:schemeClr>
              </a:buClr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533400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címzett és a </a:t>
            </a:r>
          </a:p>
          <a:p>
            <a:pPr marL="533400" lvl="1" indent="-533400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titkos ügykezelő – kivéve a „Saját kezű felbontásra!” </a:t>
            </a:r>
            <a:b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(„</a:t>
            </a:r>
            <a:r>
              <a:rPr lang="hu-HU" sz="22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Sk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felbontásra!”) jelölésűeket.</a:t>
            </a:r>
          </a:p>
        </p:txBody>
      </p:sp>
    </p:spTree>
    <p:extLst>
      <p:ext uri="{BB962C8B-B14F-4D97-AF65-F5344CB8AC3E}">
        <p14:creationId xmlns:p14="http://schemas.microsoft.com/office/powerpoint/2010/main" val="385545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26538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1.1.1.2. Különleges adat</a:t>
            </a:r>
          </a:p>
        </p:txBody>
      </p:sp>
      <p:sp>
        <p:nvSpPr>
          <p:cNvPr id="4" name="Tartalom helye 2"/>
          <p:cNvSpPr txBox="1">
            <a:spLocks/>
          </p:cNvSpPr>
          <p:nvPr/>
        </p:nvSpPr>
        <p:spPr bwMode="auto">
          <a:xfrm>
            <a:off x="1972041" y="1556793"/>
            <a:ext cx="8280921" cy="4353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adatok fokozottabb védelem alatt álló köre: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faji vagy etnikai származásra utaló személyes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politikai véleményre utaló személyes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vallási vagy világnézeti meggyőződésre utaló személyes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szakszervezeti tagságra utaló személyes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genetikai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biometrikus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egészségügyi adat,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szexuális életére vagy szexuális irányultságára vonatkozó adat.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57630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319112"/>
            <a:ext cx="9144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3.4.2. Minősített küldemény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felbontása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2030355" y="2327069"/>
            <a:ext cx="8280919" cy="3096344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„Saját kezű felbontásra!” jelzés esetén…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896938" lvl="1" indent="-454025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csak a címzett jogosult felbontani,</a:t>
            </a:r>
          </a:p>
          <a:p>
            <a:pPr marL="896938" lvl="1" indent="-454025"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titkos ügykezelő felbontás nélkül, dokumentált módon köteles a címzettnek átadni,</a:t>
            </a:r>
          </a:p>
          <a:p>
            <a:pPr marL="896938" lvl="1" indent="-454025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részleteket a biztonsági szabályzat tartalmazza (pl. mi történik a címzett akadályoztatása esetén).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hu-HU" sz="3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7629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317066"/>
            <a:ext cx="8742218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3.4.2. Minősített küldemény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felbontása</a:t>
            </a: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1991544" y="1958611"/>
            <a:ext cx="8208912" cy="4582323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az átvevő tévedésből bontja fel: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261938">
              <a:tabLst>
                <a:tab pos="625475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jegyzőkönyvet készít két példányban,</a:t>
            </a:r>
          </a:p>
          <a:p>
            <a:pPr marL="533400" lvl="1" indent="-261938">
              <a:tabLst>
                <a:tab pos="625475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küldeményt szabályszerűen lezárja,</a:t>
            </a:r>
          </a:p>
          <a:p>
            <a:pPr marL="533400" lvl="1" indent="-261938">
              <a:tabLst>
                <a:tab pos="625475" algn="l"/>
              </a:tabLst>
              <a:defRPr/>
            </a:pP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küldemény és a jegyzőkönyv egyik példányát soron kívül továbbítja </a:t>
            </a: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címzettnek </a:t>
            </a:r>
            <a:r>
              <a:rPr lang="hu-HU" sz="22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vagy ha ez nem lehetséges, visszajuttatja a feladónak</a:t>
            </a: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</a:t>
            </a:r>
          </a:p>
          <a:p>
            <a:pPr marL="457200" lvl="1" indent="0">
              <a:buNone/>
              <a:defRPr/>
            </a:pPr>
            <a:endParaRPr 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Ha ellenőrzésnél hiányt észlel az átvevő:</a:t>
            </a:r>
          </a:p>
          <a:p>
            <a:pPr marL="0" indent="0">
              <a:buNone/>
              <a:defRPr/>
            </a:pPr>
            <a:endParaRPr 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261938">
              <a:tabLst>
                <a:tab pos="625475" algn="l"/>
              </a:tabLst>
              <a:defRPr/>
            </a:pPr>
            <a:r>
              <a:rPr 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két példányban jegyzőkönyv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et vesz fel és egyik példányát a küldő szerv részére továbbítja.</a:t>
            </a:r>
          </a:p>
        </p:txBody>
      </p:sp>
    </p:spTree>
    <p:extLst>
      <p:ext uri="{BB962C8B-B14F-4D97-AF65-F5344CB8AC3E}">
        <p14:creationId xmlns:p14="http://schemas.microsoft.com/office/powerpoint/2010/main" val="4886746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316182" y="455612"/>
            <a:ext cx="9144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3.4.3. A minősített adat iktatása</a:t>
            </a:r>
          </a:p>
        </p:txBody>
      </p:sp>
      <p:sp>
        <p:nvSpPr>
          <p:cNvPr id="44036" name="Tartalom helye 2"/>
          <p:cNvSpPr>
            <a:spLocks noGrp="1"/>
          </p:cNvSpPr>
          <p:nvPr>
            <p:ph idx="1"/>
          </p:nvPr>
        </p:nvSpPr>
        <p:spPr>
          <a:xfrm>
            <a:off x="1991544" y="1556792"/>
            <a:ext cx="8568952" cy="4104456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iktatás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iktatókönyvben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vagy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elektronikus iratkezelési szoftver által.</a:t>
            </a:r>
          </a:p>
          <a:p>
            <a:pPr marL="0" indent="0">
              <a:buNone/>
              <a:defRPr/>
            </a:pPr>
            <a:endParaRPr lang="hu-HU" alt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625475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elektronikus iratkezelési szoftver csak a Nemzeti Biztonsági Felügyelet egyetértésével alkalmazható.</a:t>
            </a:r>
          </a:p>
          <a:p>
            <a:pPr marL="625475"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625475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érkezett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vagy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saját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lang="hu-HU" altLang="hu-HU" sz="22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készítésű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minősített adatokat tartalmazó adathordozók iktatására szolgál.</a:t>
            </a:r>
          </a:p>
        </p:txBody>
      </p:sp>
    </p:spTree>
    <p:extLst>
      <p:ext uri="{BB962C8B-B14F-4D97-AF65-F5344CB8AC3E}">
        <p14:creationId xmlns:p14="http://schemas.microsoft.com/office/powerpoint/2010/main" val="398694148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760538" y="990600"/>
            <a:ext cx="8710612" cy="5867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1771651" y="1085850"/>
            <a:ext cx="86836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latin typeface="Times New Roman" pitchFamily="18" charset="0"/>
              </a:rPr>
              <a:t>Érkezett / Saját készítésű irat</a:t>
            </a:r>
          </a:p>
        </p:txBody>
      </p:sp>
      <p:sp>
        <p:nvSpPr>
          <p:cNvPr id="66564" name="Line 6"/>
          <p:cNvSpPr>
            <a:spLocks noChangeShapeType="1"/>
          </p:cNvSpPr>
          <p:nvPr/>
        </p:nvSpPr>
        <p:spPr bwMode="auto">
          <a:xfrm flipH="1">
            <a:off x="4772025" y="13811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1690688" y="1496440"/>
            <a:ext cx="332399" cy="8521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vert270" wrap="none" anchor="ctr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hu-HU" sz="1200" dirty="0">
                <a:solidFill>
                  <a:srgbClr val="000000"/>
                </a:solidFill>
              </a:rPr>
              <a:t>Sorszáma</a:t>
            </a:r>
          </a:p>
        </p:txBody>
      </p:sp>
      <p:sp>
        <p:nvSpPr>
          <p:cNvPr id="66566" name="Line 8"/>
          <p:cNvSpPr>
            <a:spLocks noChangeShapeType="1"/>
          </p:cNvSpPr>
          <p:nvPr/>
        </p:nvSpPr>
        <p:spPr bwMode="auto">
          <a:xfrm>
            <a:off x="1825626" y="3403600"/>
            <a:ext cx="88423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67" name="Text Box 9"/>
          <p:cNvSpPr txBox="1">
            <a:spLocks noChangeArrowheads="1"/>
          </p:cNvSpPr>
          <p:nvPr/>
        </p:nvSpPr>
        <p:spPr bwMode="auto">
          <a:xfrm rot="-5400000">
            <a:off x="7200901" y="1778001"/>
            <a:ext cx="18605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éldány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-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sorszáma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68" name="Line 14"/>
          <p:cNvSpPr>
            <a:spLocks noChangeShapeType="1"/>
          </p:cNvSpPr>
          <p:nvPr/>
        </p:nvSpPr>
        <p:spPr bwMode="auto">
          <a:xfrm>
            <a:off x="1524000" y="993775"/>
            <a:ext cx="91440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69" name="Line 15"/>
          <p:cNvSpPr>
            <a:spLocks noChangeShapeType="1"/>
          </p:cNvSpPr>
          <p:nvPr/>
        </p:nvSpPr>
        <p:spPr bwMode="auto">
          <a:xfrm>
            <a:off x="1524000" y="1368425"/>
            <a:ext cx="91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0" name="Line 16"/>
          <p:cNvSpPr>
            <a:spLocks noChangeShapeType="1"/>
          </p:cNvSpPr>
          <p:nvPr/>
        </p:nvSpPr>
        <p:spPr bwMode="auto">
          <a:xfrm>
            <a:off x="1827213" y="3403601"/>
            <a:ext cx="0" cy="347027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1" name="Line 17"/>
          <p:cNvSpPr>
            <a:spLocks noChangeShapeType="1"/>
          </p:cNvSpPr>
          <p:nvPr/>
        </p:nvSpPr>
        <p:spPr bwMode="auto">
          <a:xfrm>
            <a:off x="1801814" y="6858000"/>
            <a:ext cx="8670925" cy="190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2" name="Line 19"/>
          <p:cNvSpPr>
            <a:spLocks noChangeShapeType="1"/>
          </p:cNvSpPr>
          <p:nvPr/>
        </p:nvSpPr>
        <p:spPr bwMode="auto">
          <a:xfrm>
            <a:off x="10647363" y="993776"/>
            <a:ext cx="0" cy="5864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3" name="Line 20"/>
          <p:cNvSpPr>
            <a:spLocks noChangeShapeType="1"/>
          </p:cNvSpPr>
          <p:nvPr/>
        </p:nvSpPr>
        <p:spPr bwMode="auto">
          <a:xfrm flipH="1">
            <a:off x="9585325" y="13938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4" name="Line 22"/>
          <p:cNvSpPr>
            <a:spLocks noChangeShapeType="1"/>
          </p:cNvSpPr>
          <p:nvPr/>
        </p:nvSpPr>
        <p:spPr bwMode="auto">
          <a:xfrm flipH="1">
            <a:off x="8750300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5" name="Line 24"/>
          <p:cNvSpPr>
            <a:spLocks noChangeShapeType="1"/>
          </p:cNvSpPr>
          <p:nvPr/>
        </p:nvSpPr>
        <p:spPr bwMode="auto">
          <a:xfrm flipH="1">
            <a:off x="8366125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6" name="Line 25"/>
          <p:cNvSpPr>
            <a:spLocks noChangeShapeType="1"/>
          </p:cNvSpPr>
          <p:nvPr/>
        </p:nvSpPr>
        <p:spPr bwMode="auto">
          <a:xfrm flipH="1">
            <a:off x="7893050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7" name="Text Box 26"/>
          <p:cNvSpPr txBox="1">
            <a:spLocks noChangeArrowheads="1"/>
          </p:cNvSpPr>
          <p:nvPr/>
        </p:nvSpPr>
        <p:spPr bwMode="auto">
          <a:xfrm>
            <a:off x="5730875" y="1446214"/>
            <a:ext cx="21145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Küldő iktatószáma         (hivatkozási szám) </a:t>
            </a:r>
          </a:p>
        </p:txBody>
      </p:sp>
      <p:sp>
        <p:nvSpPr>
          <p:cNvPr id="66578" name="Line 27"/>
          <p:cNvSpPr>
            <a:spLocks noChangeShapeType="1"/>
          </p:cNvSpPr>
          <p:nvPr/>
        </p:nvSpPr>
        <p:spPr bwMode="auto">
          <a:xfrm flipH="1">
            <a:off x="2184400" y="13811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79" name="Text Box 28"/>
          <p:cNvSpPr txBox="1">
            <a:spLocks noChangeArrowheads="1"/>
          </p:cNvSpPr>
          <p:nvPr/>
        </p:nvSpPr>
        <p:spPr bwMode="auto">
          <a:xfrm>
            <a:off x="3776943" y="1422828"/>
            <a:ext cx="10583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Minősítési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zint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érvényességi </a:t>
            </a:r>
            <a:endParaRPr lang="hu-HU" altLang="hu-HU" sz="12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idő </a:t>
            </a:r>
            <a:b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hu-HU" altLang="hu-HU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80" name="Line 29"/>
          <p:cNvSpPr>
            <a:spLocks noChangeShapeType="1"/>
          </p:cNvSpPr>
          <p:nvPr/>
        </p:nvSpPr>
        <p:spPr bwMode="auto">
          <a:xfrm flipH="1">
            <a:off x="3841750" y="13811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1" name="Text Box 30"/>
          <p:cNvSpPr txBox="1">
            <a:spLocks noChangeArrowheads="1"/>
          </p:cNvSpPr>
          <p:nvPr/>
        </p:nvSpPr>
        <p:spPr bwMode="auto">
          <a:xfrm>
            <a:off x="2320926" y="1419226"/>
            <a:ext cx="7397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Érkezés </a:t>
            </a:r>
          </a:p>
        </p:txBody>
      </p:sp>
      <p:sp>
        <p:nvSpPr>
          <p:cNvPr id="66582" name="Line 31"/>
          <p:cNvSpPr>
            <a:spLocks noChangeShapeType="1"/>
          </p:cNvSpPr>
          <p:nvPr/>
        </p:nvSpPr>
        <p:spPr bwMode="auto">
          <a:xfrm>
            <a:off x="1797050" y="4238625"/>
            <a:ext cx="8870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3" name="Line 32"/>
          <p:cNvSpPr>
            <a:spLocks noChangeShapeType="1"/>
          </p:cNvSpPr>
          <p:nvPr/>
        </p:nvSpPr>
        <p:spPr bwMode="auto">
          <a:xfrm>
            <a:off x="1851026" y="5124450"/>
            <a:ext cx="8816975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4" name="Line 39"/>
          <p:cNvSpPr>
            <a:spLocks noChangeShapeType="1"/>
          </p:cNvSpPr>
          <p:nvPr/>
        </p:nvSpPr>
        <p:spPr bwMode="auto">
          <a:xfrm flipV="1">
            <a:off x="1524000" y="2552700"/>
            <a:ext cx="9144000" cy="127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5" name="Line 40"/>
          <p:cNvSpPr>
            <a:spLocks noChangeShapeType="1"/>
          </p:cNvSpPr>
          <p:nvPr/>
        </p:nvSpPr>
        <p:spPr bwMode="auto">
          <a:xfrm>
            <a:off x="1822450" y="6013450"/>
            <a:ext cx="8845550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6" name="Line 41"/>
          <p:cNvSpPr>
            <a:spLocks noChangeShapeType="1"/>
          </p:cNvSpPr>
          <p:nvPr/>
        </p:nvSpPr>
        <p:spPr bwMode="auto">
          <a:xfrm>
            <a:off x="1536701" y="3397251"/>
            <a:ext cx="303213" cy="317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7" name="Line 29"/>
          <p:cNvSpPr>
            <a:spLocks noChangeShapeType="1"/>
          </p:cNvSpPr>
          <p:nvPr/>
        </p:nvSpPr>
        <p:spPr bwMode="auto">
          <a:xfrm flipH="1">
            <a:off x="3130550" y="13811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8" name="Line 29"/>
          <p:cNvSpPr>
            <a:spLocks noChangeShapeType="1"/>
          </p:cNvSpPr>
          <p:nvPr/>
        </p:nvSpPr>
        <p:spPr bwMode="auto">
          <a:xfrm flipH="1">
            <a:off x="2673350" y="1711326"/>
            <a:ext cx="0" cy="51466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89" name="Text Box 36"/>
          <p:cNvSpPr txBox="1">
            <a:spLocks noChangeArrowheads="1"/>
          </p:cNvSpPr>
          <p:nvPr/>
        </p:nvSpPr>
        <p:spPr bwMode="auto">
          <a:xfrm rot="-5400000">
            <a:off x="1828007" y="1956595"/>
            <a:ext cx="1219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időpontja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0" name="Text Box 37"/>
          <p:cNvSpPr txBox="1">
            <a:spLocks noChangeArrowheads="1"/>
          </p:cNvSpPr>
          <p:nvPr/>
        </p:nvSpPr>
        <p:spPr bwMode="auto">
          <a:xfrm rot="-5400000">
            <a:off x="2234407" y="1969295"/>
            <a:ext cx="1371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módja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1" name="Text Box 38"/>
          <p:cNvSpPr txBox="1">
            <a:spLocks noChangeArrowheads="1"/>
          </p:cNvSpPr>
          <p:nvPr/>
        </p:nvSpPr>
        <p:spPr bwMode="auto">
          <a:xfrm>
            <a:off x="2362200" y="1397001"/>
            <a:ext cx="22479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Iktatás</a:t>
            </a:r>
            <a:endParaRPr lang="hu-HU" altLang="hu-HU" sz="12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időpontja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2" name="Text Box 39"/>
          <p:cNvSpPr txBox="1">
            <a:spLocks noChangeArrowheads="1"/>
          </p:cNvSpPr>
          <p:nvPr/>
        </p:nvSpPr>
        <p:spPr bwMode="auto">
          <a:xfrm>
            <a:off x="4660900" y="1422400"/>
            <a:ext cx="120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Küldő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megnevezése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3" name="Line 25"/>
          <p:cNvSpPr>
            <a:spLocks noChangeShapeType="1"/>
          </p:cNvSpPr>
          <p:nvPr/>
        </p:nvSpPr>
        <p:spPr bwMode="auto">
          <a:xfrm flipH="1">
            <a:off x="5708650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94" name="Text Box 41"/>
          <p:cNvSpPr txBox="1">
            <a:spLocks noChangeArrowheads="1"/>
          </p:cNvSpPr>
          <p:nvPr/>
        </p:nvSpPr>
        <p:spPr bwMode="auto">
          <a:xfrm rot="-5400000">
            <a:off x="7606507" y="1842295"/>
            <a:ext cx="1917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Terjedelem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5" name="Text Box 42"/>
          <p:cNvSpPr txBox="1">
            <a:spLocks noChangeArrowheads="1"/>
          </p:cNvSpPr>
          <p:nvPr/>
        </p:nvSpPr>
        <p:spPr bwMode="auto">
          <a:xfrm>
            <a:off x="8636000" y="1422400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Mellékletek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6" name="Line 29"/>
          <p:cNvSpPr>
            <a:spLocks noChangeShapeType="1"/>
          </p:cNvSpPr>
          <p:nvPr/>
        </p:nvSpPr>
        <p:spPr bwMode="auto">
          <a:xfrm flipH="1">
            <a:off x="9163050" y="1724026"/>
            <a:ext cx="0" cy="51466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97" name="Line 44"/>
          <p:cNvSpPr>
            <a:spLocks noChangeShapeType="1"/>
          </p:cNvSpPr>
          <p:nvPr/>
        </p:nvSpPr>
        <p:spPr bwMode="auto">
          <a:xfrm>
            <a:off x="8763000" y="17145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598" name="Text Box 45"/>
          <p:cNvSpPr txBox="1">
            <a:spLocks noChangeArrowheads="1"/>
          </p:cNvSpPr>
          <p:nvPr/>
        </p:nvSpPr>
        <p:spPr bwMode="auto">
          <a:xfrm rot="-5400000">
            <a:off x="8063707" y="1943895"/>
            <a:ext cx="1752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száma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99" name="Text Box 46"/>
          <p:cNvSpPr txBox="1">
            <a:spLocks noChangeArrowheads="1"/>
          </p:cNvSpPr>
          <p:nvPr/>
        </p:nvSpPr>
        <p:spPr bwMode="auto">
          <a:xfrm rot="-5400000">
            <a:off x="8508207" y="1981995"/>
            <a:ext cx="1752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terjedelme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600" name="Text Box 47"/>
          <p:cNvSpPr txBox="1">
            <a:spLocks noChangeArrowheads="1"/>
          </p:cNvSpPr>
          <p:nvPr/>
        </p:nvSpPr>
        <p:spPr bwMode="auto">
          <a:xfrm>
            <a:off x="9448800" y="1422400"/>
            <a:ext cx="1320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Felülvizsgálat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601" name="Line 48"/>
          <p:cNvSpPr>
            <a:spLocks noChangeShapeType="1"/>
          </p:cNvSpPr>
          <p:nvPr/>
        </p:nvSpPr>
        <p:spPr bwMode="auto">
          <a:xfrm>
            <a:off x="9588500" y="1714500"/>
            <a:ext cx="1079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602" name="Line 29"/>
          <p:cNvSpPr>
            <a:spLocks noChangeShapeType="1"/>
          </p:cNvSpPr>
          <p:nvPr/>
        </p:nvSpPr>
        <p:spPr bwMode="auto">
          <a:xfrm flipH="1">
            <a:off x="10090150" y="1711326"/>
            <a:ext cx="0" cy="51466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6603" name="Text Box 50"/>
          <p:cNvSpPr txBox="1">
            <a:spLocks noChangeArrowheads="1"/>
          </p:cNvSpPr>
          <p:nvPr/>
        </p:nvSpPr>
        <p:spPr bwMode="auto">
          <a:xfrm rot="-5400000">
            <a:off x="8952707" y="1994695"/>
            <a:ext cx="1752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időpontja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604" name="Text Box 51"/>
          <p:cNvSpPr txBox="1">
            <a:spLocks noChangeArrowheads="1"/>
          </p:cNvSpPr>
          <p:nvPr/>
        </p:nvSpPr>
        <p:spPr bwMode="auto">
          <a:xfrm rot="-5400000">
            <a:off x="9486107" y="1994695"/>
            <a:ext cx="1752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eredménye 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605" name="Line 52"/>
          <p:cNvSpPr>
            <a:spLocks noChangeShapeType="1"/>
          </p:cNvSpPr>
          <p:nvPr/>
        </p:nvSpPr>
        <p:spPr bwMode="auto">
          <a:xfrm flipV="1">
            <a:off x="1536700" y="1003300"/>
            <a:ext cx="0" cy="2387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cxnSp>
        <p:nvCxnSpPr>
          <p:cNvPr id="66606" name="Egyenes összekötő 48"/>
          <p:cNvCxnSpPr>
            <a:cxnSpLocks noChangeShapeType="1"/>
          </p:cNvCxnSpPr>
          <p:nvPr/>
        </p:nvCxnSpPr>
        <p:spPr bwMode="auto">
          <a:xfrm>
            <a:off x="2179639" y="1706564"/>
            <a:ext cx="954087" cy="1587"/>
          </a:xfrm>
          <a:prstGeom prst="line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Tartalom helye 2"/>
          <p:cNvSpPr txBox="1">
            <a:spLocks/>
          </p:cNvSpPr>
          <p:nvPr/>
        </p:nvSpPr>
        <p:spPr bwMode="auto">
          <a:xfrm>
            <a:off x="2845594" y="382265"/>
            <a:ext cx="7516813" cy="5924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Iktatókönyv bal oldala</a:t>
            </a:r>
          </a:p>
        </p:txBody>
      </p:sp>
    </p:spTree>
    <p:extLst>
      <p:ext uri="{BB962C8B-B14F-4D97-AF65-F5344CB8AC3E}">
        <p14:creationId xmlns:p14="http://schemas.microsoft.com/office/powerpoint/2010/main" val="1625735909"/>
      </p:ext>
    </p:extLst>
  </p:cSld>
  <p:clrMapOvr>
    <a:masterClrMapping/>
  </p:clrMapOvr>
  <p:transition spd="slow">
    <p:zoom dir="in"/>
    <p:sndAc>
      <p:stSnd>
        <p:snd r:embed="rId2" name="DIA_DIA.WAV"/>
      </p:stSnd>
    </p:sndAc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1524000" y="914400"/>
            <a:ext cx="9144000" cy="5943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587" name="Text Box 4"/>
          <p:cNvSpPr txBox="1">
            <a:spLocks noChangeArrowheads="1"/>
          </p:cNvSpPr>
          <p:nvPr/>
        </p:nvSpPr>
        <p:spPr bwMode="auto">
          <a:xfrm>
            <a:off x="8670926" y="1243440"/>
            <a:ext cx="18589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     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Kezelési bejegyzés              (csatolás, megsemmisítés időpontja és 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megsem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-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misítési jegyzőkönyv ik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-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tatószáma stb.)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7588" name="Text Box 5"/>
          <p:cNvSpPr txBox="1">
            <a:spLocks noChangeArrowheads="1"/>
          </p:cNvSpPr>
          <p:nvPr/>
        </p:nvSpPr>
        <p:spPr bwMode="auto">
          <a:xfrm>
            <a:off x="1778000" y="1412876"/>
            <a:ext cx="224313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Tárgy</a:t>
            </a:r>
          </a:p>
        </p:txBody>
      </p:sp>
      <p:sp>
        <p:nvSpPr>
          <p:cNvPr id="67589" name="Text Box 6"/>
          <p:cNvSpPr txBox="1">
            <a:spLocks noChangeArrowheads="1"/>
          </p:cNvSpPr>
          <p:nvPr/>
        </p:nvSpPr>
        <p:spPr bwMode="auto">
          <a:xfrm>
            <a:off x="6678614" y="1403351"/>
            <a:ext cx="14827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ovábbítás </a:t>
            </a:r>
          </a:p>
        </p:txBody>
      </p:sp>
      <p:sp>
        <p:nvSpPr>
          <p:cNvPr id="67590" name="Line 10"/>
          <p:cNvSpPr>
            <a:spLocks noChangeShapeType="1"/>
          </p:cNvSpPr>
          <p:nvPr/>
        </p:nvSpPr>
        <p:spPr bwMode="auto">
          <a:xfrm>
            <a:off x="1760538" y="993775"/>
            <a:ext cx="871855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1" name="Line 11"/>
          <p:cNvSpPr>
            <a:spLocks noChangeShapeType="1"/>
          </p:cNvSpPr>
          <p:nvPr/>
        </p:nvSpPr>
        <p:spPr bwMode="auto">
          <a:xfrm>
            <a:off x="1770064" y="1368425"/>
            <a:ext cx="6391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2" name="Line 12"/>
          <p:cNvSpPr>
            <a:spLocks noChangeShapeType="1"/>
          </p:cNvSpPr>
          <p:nvPr/>
        </p:nvSpPr>
        <p:spPr bwMode="auto">
          <a:xfrm>
            <a:off x="1760538" y="2301875"/>
            <a:ext cx="0" cy="457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3" name="Line 13"/>
          <p:cNvSpPr>
            <a:spLocks noChangeShapeType="1"/>
          </p:cNvSpPr>
          <p:nvPr/>
        </p:nvSpPr>
        <p:spPr bwMode="auto">
          <a:xfrm>
            <a:off x="1760538" y="993776"/>
            <a:ext cx="0" cy="1292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4" name="Line 14"/>
          <p:cNvSpPr>
            <a:spLocks noChangeShapeType="1"/>
          </p:cNvSpPr>
          <p:nvPr/>
        </p:nvSpPr>
        <p:spPr bwMode="auto">
          <a:xfrm>
            <a:off x="10469563" y="993776"/>
            <a:ext cx="0" cy="5864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5" name="Text Box 15"/>
          <p:cNvSpPr txBox="1">
            <a:spLocks noChangeArrowheads="1"/>
          </p:cNvSpPr>
          <p:nvPr/>
        </p:nvSpPr>
        <p:spPr bwMode="auto">
          <a:xfrm>
            <a:off x="5768975" y="1634381"/>
            <a:ext cx="1069976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éldány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sorszáma/</a:t>
            </a:r>
            <a:endParaRPr lang="hu-HU" altLang="hu-HU" sz="12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címzettje </a:t>
            </a:r>
          </a:p>
        </p:txBody>
      </p:sp>
      <p:sp>
        <p:nvSpPr>
          <p:cNvPr id="67596" name="Line 16"/>
          <p:cNvSpPr>
            <a:spLocks noChangeShapeType="1"/>
          </p:cNvSpPr>
          <p:nvPr/>
        </p:nvSpPr>
        <p:spPr bwMode="auto">
          <a:xfrm flipH="1">
            <a:off x="6683375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7" name="Line 17"/>
          <p:cNvSpPr>
            <a:spLocks noChangeShapeType="1"/>
          </p:cNvSpPr>
          <p:nvPr/>
        </p:nvSpPr>
        <p:spPr bwMode="auto">
          <a:xfrm flipH="1">
            <a:off x="5949950" y="1377951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598" name="Text Box 18"/>
          <p:cNvSpPr txBox="1">
            <a:spLocks noChangeArrowheads="1"/>
          </p:cNvSpPr>
          <p:nvPr/>
        </p:nvSpPr>
        <p:spPr bwMode="auto">
          <a:xfrm rot="-5400000">
            <a:off x="5238751" y="1755776"/>
            <a:ext cx="10064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erjedelme </a:t>
            </a:r>
          </a:p>
        </p:txBody>
      </p:sp>
      <p:sp>
        <p:nvSpPr>
          <p:cNvPr id="67599" name="Line 19"/>
          <p:cNvSpPr>
            <a:spLocks noChangeShapeType="1"/>
          </p:cNvSpPr>
          <p:nvPr/>
        </p:nvSpPr>
        <p:spPr bwMode="auto">
          <a:xfrm flipH="1">
            <a:off x="4025900" y="1381126"/>
            <a:ext cx="0" cy="5464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0" name="Text Box 20"/>
          <p:cNvSpPr txBox="1">
            <a:spLocks noChangeArrowheads="1"/>
          </p:cNvSpPr>
          <p:nvPr/>
        </p:nvSpPr>
        <p:spPr bwMode="auto">
          <a:xfrm>
            <a:off x="4741863" y="1722439"/>
            <a:ext cx="5572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neve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hu-HU" altLang="hu-HU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01" name="Line 21"/>
          <p:cNvSpPr>
            <a:spLocks noChangeShapeType="1"/>
          </p:cNvSpPr>
          <p:nvPr/>
        </p:nvSpPr>
        <p:spPr bwMode="auto">
          <a:xfrm flipH="1">
            <a:off x="4578350" y="1644651"/>
            <a:ext cx="0" cy="5197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2" name="Text Box 22"/>
          <p:cNvSpPr txBox="1">
            <a:spLocks noChangeArrowheads="1"/>
          </p:cNvSpPr>
          <p:nvPr/>
        </p:nvSpPr>
        <p:spPr bwMode="auto">
          <a:xfrm>
            <a:off x="4322763" y="1419226"/>
            <a:ext cx="87471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Ügyintéző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7603" name="Line 23"/>
          <p:cNvSpPr>
            <a:spLocks noChangeShapeType="1"/>
          </p:cNvSpPr>
          <p:nvPr/>
        </p:nvSpPr>
        <p:spPr bwMode="auto">
          <a:xfrm>
            <a:off x="1738313" y="2425700"/>
            <a:ext cx="871855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4" name="Line 24"/>
          <p:cNvSpPr>
            <a:spLocks noChangeShapeType="1"/>
          </p:cNvSpPr>
          <p:nvPr/>
        </p:nvSpPr>
        <p:spPr bwMode="auto">
          <a:xfrm>
            <a:off x="1747838" y="6854825"/>
            <a:ext cx="871855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5" name="Line 25"/>
          <p:cNvSpPr>
            <a:spLocks noChangeShapeType="1"/>
          </p:cNvSpPr>
          <p:nvPr/>
        </p:nvSpPr>
        <p:spPr bwMode="auto">
          <a:xfrm>
            <a:off x="1747838" y="3352800"/>
            <a:ext cx="89201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6" name="Line 26"/>
          <p:cNvSpPr>
            <a:spLocks noChangeShapeType="1"/>
          </p:cNvSpPr>
          <p:nvPr/>
        </p:nvSpPr>
        <p:spPr bwMode="auto">
          <a:xfrm>
            <a:off x="1741488" y="4298950"/>
            <a:ext cx="87185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7" name="Line 27"/>
          <p:cNvSpPr>
            <a:spLocks noChangeShapeType="1"/>
          </p:cNvSpPr>
          <p:nvPr/>
        </p:nvSpPr>
        <p:spPr bwMode="auto">
          <a:xfrm>
            <a:off x="1766888" y="5172075"/>
            <a:ext cx="87185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8" name="Line 28"/>
          <p:cNvSpPr>
            <a:spLocks noChangeShapeType="1"/>
          </p:cNvSpPr>
          <p:nvPr/>
        </p:nvSpPr>
        <p:spPr bwMode="auto">
          <a:xfrm>
            <a:off x="8183563" y="977901"/>
            <a:ext cx="0" cy="5864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09" name="Line 29"/>
          <p:cNvSpPr>
            <a:spLocks noChangeShapeType="1"/>
          </p:cNvSpPr>
          <p:nvPr/>
        </p:nvSpPr>
        <p:spPr bwMode="auto">
          <a:xfrm>
            <a:off x="5519738" y="993776"/>
            <a:ext cx="0" cy="5864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0" name="Text Box 30"/>
          <p:cNvSpPr txBox="1">
            <a:spLocks noChangeArrowheads="1"/>
          </p:cNvSpPr>
          <p:nvPr/>
        </p:nvSpPr>
        <p:spPr bwMode="auto">
          <a:xfrm>
            <a:off x="5556251" y="1068600"/>
            <a:ext cx="2582863" cy="26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400">
                <a:solidFill>
                  <a:srgbClr val="000000"/>
                </a:solidFill>
                <a:latin typeface="Times New Roman" pitchFamily="18" charset="0"/>
              </a:rPr>
              <a:t>Továbbított irat</a:t>
            </a:r>
          </a:p>
        </p:txBody>
      </p:sp>
      <p:sp>
        <p:nvSpPr>
          <p:cNvPr id="67611" name="Line 31"/>
          <p:cNvSpPr>
            <a:spLocks noChangeShapeType="1"/>
          </p:cNvSpPr>
          <p:nvPr/>
        </p:nvSpPr>
        <p:spPr bwMode="auto">
          <a:xfrm>
            <a:off x="1760538" y="6038850"/>
            <a:ext cx="87185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2" name="Text Box 30"/>
          <p:cNvSpPr txBox="1">
            <a:spLocks noChangeArrowheads="1"/>
          </p:cNvSpPr>
          <p:nvPr/>
        </p:nvSpPr>
        <p:spPr bwMode="auto">
          <a:xfrm rot="-5400000">
            <a:off x="3619500" y="1816100"/>
            <a:ext cx="132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szervezeti egysége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7613" name="Line 31"/>
          <p:cNvSpPr>
            <a:spLocks noChangeShapeType="1"/>
          </p:cNvSpPr>
          <p:nvPr/>
        </p:nvSpPr>
        <p:spPr bwMode="auto">
          <a:xfrm>
            <a:off x="4025900" y="1651000"/>
            <a:ext cx="1473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4" name="Text Box 18"/>
          <p:cNvSpPr txBox="1">
            <a:spLocks noChangeArrowheads="1"/>
          </p:cNvSpPr>
          <p:nvPr/>
        </p:nvSpPr>
        <p:spPr bwMode="auto">
          <a:xfrm rot="-5400000">
            <a:off x="6432551" y="1946276"/>
            <a:ext cx="10064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időpontja  </a:t>
            </a:r>
          </a:p>
        </p:txBody>
      </p:sp>
      <p:sp>
        <p:nvSpPr>
          <p:cNvPr id="67615" name="Line 33"/>
          <p:cNvSpPr>
            <a:spLocks noChangeShapeType="1"/>
          </p:cNvSpPr>
          <p:nvPr/>
        </p:nvSpPr>
        <p:spPr bwMode="auto">
          <a:xfrm>
            <a:off x="6680200" y="1651000"/>
            <a:ext cx="149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6" name="Line 21"/>
          <p:cNvSpPr>
            <a:spLocks noChangeShapeType="1"/>
          </p:cNvSpPr>
          <p:nvPr/>
        </p:nvSpPr>
        <p:spPr bwMode="auto">
          <a:xfrm flipH="1">
            <a:off x="7181850" y="1657351"/>
            <a:ext cx="0" cy="5197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7" name="Text Box 18"/>
          <p:cNvSpPr txBox="1">
            <a:spLocks noChangeArrowheads="1"/>
          </p:cNvSpPr>
          <p:nvPr/>
        </p:nvSpPr>
        <p:spPr bwMode="auto">
          <a:xfrm rot="-5400000">
            <a:off x="7181851" y="1908176"/>
            <a:ext cx="10064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módja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7618" name="Line 28"/>
          <p:cNvSpPr>
            <a:spLocks noChangeShapeType="1"/>
          </p:cNvSpPr>
          <p:nvPr/>
        </p:nvSpPr>
        <p:spPr bwMode="auto">
          <a:xfrm>
            <a:off x="8704263" y="990601"/>
            <a:ext cx="0" cy="586422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7619" name="Text Box 37"/>
          <p:cNvSpPr txBox="1">
            <a:spLocks noChangeArrowheads="1"/>
          </p:cNvSpPr>
          <p:nvPr/>
        </p:nvSpPr>
        <p:spPr bwMode="auto">
          <a:xfrm rot="-5400000">
            <a:off x="7670800" y="1460500"/>
            <a:ext cx="154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Irattárba helyezés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kelte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0" name="Tartalom helye 2"/>
          <p:cNvSpPr txBox="1">
            <a:spLocks/>
          </p:cNvSpPr>
          <p:nvPr/>
        </p:nvSpPr>
        <p:spPr bwMode="auto">
          <a:xfrm>
            <a:off x="2999657" y="246276"/>
            <a:ext cx="6336703" cy="6681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Iktatókönyv jobb oldala</a:t>
            </a:r>
          </a:p>
        </p:txBody>
      </p:sp>
    </p:spTree>
    <p:extLst>
      <p:ext uri="{BB962C8B-B14F-4D97-AF65-F5344CB8AC3E}">
        <p14:creationId xmlns:p14="http://schemas.microsoft.com/office/powerpoint/2010/main" val="1318070989"/>
      </p:ext>
    </p:extLst>
  </p:cSld>
  <p:clrMapOvr>
    <a:masterClrMapping/>
  </p:clrMapOvr>
  <p:transition spd="slow">
    <p:zoom dir="in"/>
    <p:sndAc>
      <p:stSnd>
        <p:snd r:embed="rId2" name="DIA_DIA.WAV"/>
      </p:stSnd>
    </p:sndAc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-1588"/>
            <a:ext cx="9060873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3.4.3. A minősített adat iktatása</a:t>
            </a:r>
          </a:p>
        </p:txBody>
      </p:sp>
      <p:sp>
        <p:nvSpPr>
          <p:cNvPr id="68612" name="Tartalom helye 2"/>
          <p:cNvSpPr>
            <a:spLocks noGrp="1"/>
          </p:cNvSpPr>
          <p:nvPr>
            <p:ph idx="1"/>
          </p:nvPr>
        </p:nvSpPr>
        <p:spPr>
          <a:xfrm>
            <a:off x="1955540" y="2243746"/>
            <a:ext cx="8280920" cy="3025825"/>
          </a:xfrm>
        </p:spPr>
        <p:txBody>
          <a:bodyPr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iktatás minden év január 1-jén 1-es főszámmal kezdődik.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Naptári év végéig emelkedő számmal folytatódik.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Év végén le kell zárni az iktatást.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iktatókönyv nem selejtezhető.</a:t>
            </a:r>
          </a:p>
        </p:txBody>
      </p:sp>
    </p:spTree>
    <p:extLst>
      <p:ext uri="{BB962C8B-B14F-4D97-AF65-F5344CB8AC3E}">
        <p14:creationId xmlns:p14="http://schemas.microsoft.com/office/powerpoint/2010/main" val="17632047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649760" y="-2320"/>
            <a:ext cx="889248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3.4.3. A minősített adat iktatása</a:t>
            </a:r>
          </a:p>
        </p:txBody>
      </p:sp>
      <p:sp>
        <p:nvSpPr>
          <p:cNvPr id="69636" name="Tartalom helye 2"/>
          <p:cNvSpPr>
            <a:spLocks noGrp="1"/>
          </p:cNvSpPr>
          <p:nvPr>
            <p:ph idx="1"/>
          </p:nvPr>
        </p:nvSpPr>
        <p:spPr>
          <a:xfrm>
            <a:off x="2063552" y="1307368"/>
            <a:ext cx="8352928" cy="5074383"/>
          </a:xfrm>
        </p:spPr>
        <p:txBody>
          <a:bodyPr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Iktatás = adatrögzítés és iktatószámképzés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9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érkezett vagy a készített minősített adat azonosító adatait kell rögzíteni az iktatókönyvben. 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9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iktatószám a minősített adat egyedi azonosítója az adathordozón vagy kísérőlapon.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9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főszám-alszám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/évszám pl.: 51-1/2014.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9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Tetszőlegesen bővíthető pl. az iktatókönyv </a:t>
            </a:r>
            <a:r>
              <a:rPr lang="hu-HU" altLang="hu-HU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Fnyt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 számával pl.: 4/51-1/2014.</a:t>
            </a:r>
          </a:p>
        </p:txBody>
      </p:sp>
    </p:spTree>
    <p:extLst>
      <p:ext uri="{BB962C8B-B14F-4D97-AF65-F5344CB8AC3E}">
        <p14:creationId xmlns:p14="http://schemas.microsoft.com/office/powerpoint/2010/main" val="5767746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834393" y="16778"/>
            <a:ext cx="8714509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3.4.3. A minősített adat iktatása</a:t>
            </a:r>
          </a:p>
        </p:txBody>
      </p:sp>
      <p:sp>
        <p:nvSpPr>
          <p:cNvPr id="70660" name="Tartalom helye 2"/>
          <p:cNvSpPr>
            <a:spLocks noGrp="1"/>
          </p:cNvSpPr>
          <p:nvPr>
            <p:ph idx="1"/>
          </p:nvPr>
        </p:nvSpPr>
        <p:spPr>
          <a:xfrm>
            <a:off x="2062656" y="1484784"/>
            <a:ext cx="7921005" cy="4884142"/>
          </a:xfrm>
        </p:spPr>
        <p:txBody>
          <a:bodyPr anchor="ctr"/>
          <a:lstStyle/>
          <a:p>
            <a:pPr marL="0" indent="0">
              <a:buNone/>
            </a:pPr>
            <a:r>
              <a:rPr lang="hu-HU" altLang="hu-HU" sz="24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Alszámokra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tagolódó főszámos iktatás:</a:t>
            </a:r>
          </a:p>
          <a:p>
            <a:pPr marL="533400" lvl="1" indent="-53340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ügykezdő irat új főszámra,</a:t>
            </a:r>
          </a:p>
          <a:p>
            <a:pPr marL="533400" lvl="1" indent="-53340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azonos ügyben történő további iratváltások 	az adott főszám 1-től növekvő </a:t>
            </a:r>
            <a:r>
              <a:rPr lang="hu-HU" altLang="hu-HU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alszámaira</a:t>
            </a: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,</a:t>
            </a:r>
          </a:p>
          <a:p>
            <a:pPr marL="533400" lvl="1" indent="-53340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korábbi ügyhöz nem kapcsolódó új ügy – új főszámra kerül.</a:t>
            </a:r>
          </a:p>
          <a:p>
            <a:pPr marL="0" indent="0" algn="just">
              <a:buNone/>
            </a:pPr>
            <a:endParaRPr lang="hu-HU" alt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egy ügyben keletkezett különböző adatok – ideértve a nem minősítettek is – együtt kezelhetők. </a:t>
            </a:r>
          </a:p>
          <a:p>
            <a:pPr marL="0" indent="0" algn="just">
              <a:buNone/>
            </a:pPr>
            <a:endParaRPr lang="hu-HU" altLang="hu-HU" sz="10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Nyílt iktatókönyvben tilos minősített adatot iktatni!</a:t>
            </a:r>
          </a:p>
        </p:txBody>
      </p:sp>
    </p:spTree>
    <p:extLst>
      <p:ext uri="{BB962C8B-B14F-4D97-AF65-F5344CB8AC3E}">
        <p14:creationId xmlns:p14="http://schemas.microsoft.com/office/powerpoint/2010/main" val="62727954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290944"/>
            <a:ext cx="9144000" cy="101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3.4.5. A minősített adat szerven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belüli átadása, visszavétele</a:t>
            </a:r>
          </a:p>
        </p:txBody>
      </p:sp>
      <p:sp>
        <p:nvSpPr>
          <p:cNvPr id="71684" name="Tartalom helye 2"/>
          <p:cNvSpPr>
            <a:spLocks noGrp="1"/>
          </p:cNvSpPr>
          <p:nvPr>
            <p:ph idx="1"/>
          </p:nvPr>
        </p:nvSpPr>
        <p:spPr>
          <a:xfrm>
            <a:off x="1684338" y="1196752"/>
            <a:ext cx="8823325" cy="5107362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hu-HU" altLang="hu-HU" sz="25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3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Szerven belüli átadás csak a titkos ügykezelő útján:</a:t>
            </a:r>
          </a:p>
          <a:p>
            <a:pPr marL="0" indent="0">
              <a:buNone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171450"/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belső átadókönyvben vagy más átadó okmányon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, saját kezű aláírás ellenében az átvétel dátumának feltüntetésével, vagy  </a:t>
            </a:r>
          </a:p>
          <a:p>
            <a:pPr marL="533400" lvl="1" indent="-171450"/>
            <a:r>
              <a:rPr lang="hu-HU" altLang="hu-HU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iratkezelési szoftver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alkalmazásával.</a:t>
            </a:r>
          </a:p>
          <a:p>
            <a:pPr marL="361950" lvl="1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3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Belső átadókönyv vagy más átadóokmány </a:t>
            </a:r>
            <a:r>
              <a:rPr lang="hu-HU" altLang="hu-HU" sz="23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(pl. átadókarton):</a:t>
            </a:r>
          </a:p>
          <a:p>
            <a:pPr marL="0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171450"/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szerven belüli átadásra és visszavételre,</a:t>
            </a:r>
          </a:p>
          <a:p>
            <a:pPr marL="533400" lvl="1" indent="-171450"/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bármennyi nyitható belőle, a titkos ügykezelő hitelesíti</a:t>
            </a:r>
          </a:p>
          <a:p>
            <a:pPr marL="533400" lvl="1" indent="-171450"/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főnyilvántartásba kell venni,</a:t>
            </a:r>
          </a:p>
          <a:p>
            <a:pPr marL="533400" lvl="1" indent="-171450"/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lezárás után 8 évig kell őrizni.</a:t>
            </a:r>
          </a:p>
          <a:p>
            <a:pPr marL="361950" lvl="1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3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Iratkezelési szoftver</a:t>
            </a:r>
            <a:r>
              <a:rPr lang="hu-HU" altLang="hu-HU" sz="23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alkalmazása esetén:</a:t>
            </a:r>
          </a:p>
          <a:p>
            <a:pPr marL="0" indent="0">
              <a:buNone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1" indent="-171450"/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felek azonosítása és a rendszerben az átadás-visszavétel rögzítése történik</a:t>
            </a:r>
            <a:r>
              <a:rPr lang="hu-HU" altLang="hu-HU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átadás-átvételével egyidejűleg.</a:t>
            </a:r>
          </a:p>
        </p:txBody>
      </p:sp>
    </p:spTree>
    <p:extLst>
      <p:ext uri="{BB962C8B-B14F-4D97-AF65-F5344CB8AC3E}">
        <p14:creationId xmlns:p14="http://schemas.microsoft.com/office/powerpoint/2010/main" val="110073154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Táblázat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258136"/>
              </p:ext>
            </p:extLst>
          </p:nvPr>
        </p:nvGraphicFramePr>
        <p:xfrm>
          <a:off x="1122219" y="1379911"/>
          <a:ext cx="9099950" cy="5119582"/>
        </p:xfrm>
        <a:graphic>
          <a:graphicData uri="http://schemas.openxmlformats.org/drawingml/2006/table">
            <a:tbl>
              <a:tblPr firstRow="1" firstCol="1" bandRow="1"/>
              <a:tblGrid>
                <a:gridCol w="420587">
                  <a:extLst>
                    <a:ext uri="{9D8B030D-6E8A-4147-A177-3AD203B41FA5}">
                      <a16:colId xmlns:a16="http://schemas.microsoft.com/office/drawing/2014/main" val="3963152825"/>
                    </a:ext>
                  </a:extLst>
                </a:gridCol>
                <a:gridCol w="2339238">
                  <a:extLst>
                    <a:ext uri="{9D8B030D-6E8A-4147-A177-3AD203B41FA5}">
                      <a16:colId xmlns:a16="http://schemas.microsoft.com/office/drawing/2014/main" val="958851832"/>
                    </a:ext>
                  </a:extLst>
                </a:gridCol>
                <a:gridCol w="861356">
                  <a:extLst>
                    <a:ext uri="{9D8B030D-6E8A-4147-A177-3AD203B41FA5}">
                      <a16:colId xmlns:a16="http://schemas.microsoft.com/office/drawing/2014/main" val="740694798"/>
                    </a:ext>
                  </a:extLst>
                </a:gridCol>
                <a:gridCol w="680974">
                  <a:extLst>
                    <a:ext uri="{9D8B030D-6E8A-4147-A177-3AD203B41FA5}">
                      <a16:colId xmlns:a16="http://schemas.microsoft.com/office/drawing/2014/main" val="1258804296"/>
                    </a:ext>
                  </a:extLst>
                </a:gridCol>
                <a:gridCol w="530359">
                  <a:extLst>
                    <a:ext uri="{9D8B030D-6E8A-4147-A177-3AD203B41FA5}">
                      <a16:colId xmlns:a16="http://schemas.microsoft.com/office/drawing/2014/main" val="3281567061"/>
                    </a:ext>
                  </a:extLst>
                </a:gridCol>
                <a:gridCol w="2133718">
                  <a:extLst>
                    <a:ext uri="{9D8B030D-6E8A-4147-A177-3AD203B41FA5}">
                      <a16:colId xmlns:a16="http://schemas.microsoft.com/office/drawing/2014/main" val="1742923608"/>
                    </a:ext>
                  </a:extLst>
                </a:gridCol>
                <a:gridCol w="2133718">
                  <a:extLst>
                    <a:ext uri="{9D8B030D-6E8A-4147-A177-3AD203B41FA5}">
                      <a16:colId xmlns:a16="http://schemas.microsoft.com/office/drawing/2014/main" val="3286676151"/>
                    </a:ext>
                  </a:extLst>
                </a:gridCol>
              </a:tblGrid>
              <a:tr h="29573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Sorszám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vert="vert27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Iktatószám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Minősítési szint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Példány-sorszám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Terjedelem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vert="vert27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dirty="0">
                          <a:effectLst/>
                        </a:rPr>
                        <a:t>Átvétel igazolása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dirty="0">
                          <a:effectLst/>
                        </a:rPr>
                        <a:t>Visszavétel igazolása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12546"/>
                  </a:ext>
                </a:extLst>
              </a:tr>
              <a:tr h="62698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Átvevő neve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saját kezű aláírása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dátum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Visszavevő neve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saját kezű aláírása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dátum</a:t>
                      </a:r>
                      <a:endParaRPr lang="hu-H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 anchor="ctr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183923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742818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269765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361828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3286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30882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290225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85539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597281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231571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918244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45620"/>
                  </a:ext>
                </a:extLst>
              </a:tr>
              <a:tr h="349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>
                          <a:effectLst/>
                        </a:rPr>
                        <a:t> </a:t>
                      </a:r>
                      <a:endParaRPr lang="hu-HU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700" dirty="0">
                          <a:effectLst/>
                        </a:rPr>
                        <a:t> </a:t>
                      </a:r>
                      <a:endParaRPr lang="hu-HU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9267" marR="49267" marT="0" marB="0">
                    <a:lnL w="12700" cmpd="sng">
                      <a:solidFill>
                        <a:srgbClr val="333333"/>
                      </a:solidFill>
                    </a:lnL>
                    <a:lnR w="12700" cmpd="sng">
                      <a:solidFill>
                        <a:srgbClr val="333333"/>
                      </a:solidFill>
                    </a:lnR>
                    <a:lnT w="12700" cmpd="sng">
                      <a:solidFill>
                        <a:srgbClr val="333333"/>
                      </a:solidFill>
                    </a:lnT>
                    <a:lnB w="12700" cmpd="sng">
                      <a:solidFill>
                        <a:srgbClr val="333333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335237"/>
                  </a:ext>
                </a:extLst>
              </a:tr>
            </a:tbl>
          </a:graphicData>
        </a:graphic>
      </p:graphicFrame>
      <p:sp>
        <p:nvSpPr>
          <p:cNvPr id="2" name="Téglalap 1"/>
          <p:cNvSpPr/>
          <p:nvPr/>
        </p:nvSpPr>
        <p:spPr>
          <a:xfrm>
            <a:off x="2479963" y="501180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Belső átadókönyv</a:t>
            </a:r>
          </a:p>
        </p:txBody>
      </p:sp>
    </p:spTree>
    <p:extLst>
      <p:ext uri="{BB962C8B-B14F-4D97-AF65-F5344CB8AC3E}">
        <p14:creationId xmlns:p14="http://schemas.microsoft.com/office/powerpoint/2010/main" val="1549037419"/>
      </p:ext>
    </p:extLst>
  </p:cSld>
  <p:clrMapOvr>
    <a:masterClrMapping/>
  </p:clrMapOvr>
  <p:transition spd="slow">
    <p:zoom dir="in"/>
    <p:sndAc>
      <p:stSnd>
        <p:snd r:embed="rId2" name="DIA_DI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1" y="0"/>
            <a:ext cx="8748713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1.1.1.3. Adatkezelés</a:t>
            </a:r>
          </a:p>
        </p:txBody>
      </p:sp>
      <p:sp>
        <p:nvSpPr>
          <p:cNvPr id="9220" name="Rectangle 2051"/>
          <p:cNvSpPr txBox="1">
            <a:spLocks noChangeArrowheads="1"/>
          </p:cNvSpPr>
          <p:nvPr/>
        </p:nvSpPr>
        <p:spPr bwMode="auto">
          <a:xfrm>
            <a:off x="1864473" y="1307368"/>
            <a:ext cx="8624015" cy="375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hu-HU" altLang="hu-HU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Adatkezelés: az adatokon végzett valamely művelet.</a:t>
            </a:r>
          </a:p>
          <a:p>
            <a:pPr marL="0" indent="0">
              <a:buNone/>
            </a:pPr>
            <a:endParaRPr lang="hu-HU" altLang="hu-HU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8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GDPR </a:t>
            </a:r>
            <a:r>
              <a:rPr lang="hu-HU" altLang="hu-HU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részletes példálózó felsorolást ad:</a:t>
            </a:r>
          </a:p>
          <a:p>
            <a:pPr marL="0" indent="0">
              <a:buNone/>
            </a:pPr>
            <a:endParaRPr lang="hu-HU" altLang="hu-HU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806450"/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adatok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gyűjtése, rögzítése, rendszerezése, tagolása, tárolása, átalakítása vagy megváltoztatása, lekérdezése, felhasználása, közlése, összehangolása vagy összekapcsolása, korlátozása, törlése, megsemmisítése, valamint az adatokba való betekintés.</a:t>
            </a:r>
          </a:p>
          <a:p>
            <a:endParaRPr lang="hu-HU" altLang="hu-HU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08186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346364"/>
            <a:ext cx="9144000" cy="96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3.4.6. Minősített adat – szerven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kívülre történő – továbbítása</a:t>
            </a:r>
          </a:p>
        </p:txBody>
      </p:sp>
      <p:sp>
        <p:nvSpPr>
          <p:cNvPr id="51204" name="Tartalom helye 2"/>
          <p:cNvSpPr>
            <a:spLocks noGrp="1"/>
          </p:cNvSpPr>
          <p:nvPr>
            <p:ph idx="1"/>
          </p:nvPr>
        </p:nvSpPr>
        <p:spPr>
          <a:xfrm>
            <a:off x="1865784" y="1337979"/>
            <a:ext cx="8460432" cy="5256510"/>
          </a:xfrm>
        </p:spPr>
        <p:txBody>
          <a:bodyPr anchor="ctr">
            <a:normAutofit fontScale="92500" lnSpcReduction="10000"/>
          </a:bodyPr>
          <a:lstStyle/>
          <a:p>
            <a:pPr>
              <a:defRPr/>
            </a:pPr>
            <a:endParaRPr lang="hu-HU" altLang="hu-HU" sz="25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Szerven kívülre továbbítás csak a titkos ügykezelő útján!</a:t>
            </a:r>
          </a:p>
          <a:p>
            <a:pPr marL="0" indent="0"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Belföldre továbbítás:</a:t>
            </a:r>
          </a:p>
          <a:p>
            <a:pPr marL="0" lvl="1" indent="0">
              <a:buNone/>
              <a:defRPr/>
            </a:pPr>
            <a:r>
              <a:rPr lang="hu-HU" altLang="hu-HU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Futárjegyzéken</a:t>
            </a: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dokumentáltan</a:t>
            </a:r>
          </a:p>
          <a:p>
            <a:pPr marL="0" lvl="1" indent="0">
              <a:buNone/>
              <a:defRPr/>
            </a:pPr>
            <a:endParaRPr lang="hu-HU" altLang="hu-HU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lvl="1" indent="0">
              <a:buNone/>
              <a:defRPr/>
            </a:pPr>
            <a:r>
              <a:rPr lang="hu-HU" altLang="hu-HU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Szállíthatja:</a:t>
            </a:r>
          </a:p>
          <a:p>
            <a:pPr marL="715963" indent="-273050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Állami Futárszolgálat,</a:t>
            </a:r>
          </a:p>
          <a:p>
            <a:pPr marL="715963" indent="-273050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katonai futár,</a:t>
            </a:r>
          </a:p>
          <a:p>
            <a:pPr marL="715963" indent="-273050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rendvédelmi szervek és a NAV belső futára, </a:t>
            </a:r>
          </a:p>
          <a:p>
            <a:pPr marL="715963" indent="-273050">
              <a:defRPr/>
            </a:pP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kézbesítő.</a:t>
            </a:r>
          </a:p>
          <a:p>
            <a:pPr marL="0" indent="0"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megfelelő minősítési szintet fel kell tüntetni, és zárt küldeményként szállítani</a:t>
            </a:r>
            <a:endParaRPr lang="hu-HU" altLang="hu-HU" sz="25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91017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hu-HU" altLang="hu-HU" sz="4000" u="sng" baseline="30000">
              <a:solidFill>
                <a:srgbClr val="009999"/>
              </a:solidFill>
              <a:latin typeface="Times New Roman" pitchFamily="18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719264" y="1895476"/>
            <a:ext cx="87217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Feladó:  Minta Hivatal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8928100" y="1739900"/>
            <a:ext cx="112395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Listaszám: 282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Oldalszám: 1/1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2. sz. pld.</a:t>
            </a:r>
          </a:p>
        </p:txBody>
      </p:sp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1828800" y="3357563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475163" y="1462088"/>
            <a:ext cx="3321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u-HU" altLang="hu-HU" sz="1800">
                <a:solidFill>
                  <a:srgbClr val="000000"/>
                </a:solidFill>
                <a:latin typeface="Times New Roman" pitchFamily="18" charset="0"/>
              </a:rPr>
              <a:t>F  U  T  Á  R  J  E  G  Y  Z  É  K</a:t>
            </a:r>
          </a:p>
        </p:txBody>
      </p:sp>
      <p:sp>
        <p:nvSpPr>
          <p:cNvPr id="75783" name="Line 8"/>
          <p:cNvSpPr>
            <a:spLocks noChangeShapeType="1"/>
          </p:cNvSpPr>
          <p:nvPr/>
        </p:nvSpPr>
        <p:spPr bwMode="auto">
          <a:xfrm>
            <a:off x="3967164" y="1773238"/>
            <a:ext cx="422592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5784" name="Text Box 9"/>
          <p:cNvSpPr txBox="1">
            <a:spLocks noChangeArrowheads="1"/>
          </p:cNvSpPr>
          <p:nvPr/>
        </p:nvSpPr>
        <p:spPr bwMode="auto">
          <a:xfrm>
            <a:off x="1746251" y="2424424"/>
            <a:ext cx="4214167" cy="57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Címzett: Állami Futárszolgálat Központi Levélrendező Alosztály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75785" name="Text Box 10"/>
          <p:cNvSpPr txBox="1">
            <a:spLocks noChangeArrowheads="1"/>
          </p:cNvSpPr>
          <p:nvPr/>
        </p:nvSpPr>
        <p:spPr bwMode="auto">
          <a:xfrm>
            <a:off x="1651000" y="2952750"/>
            <a:ext cx="74676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Sorszám      Iktatószám + példánysorszám           Minősítési szint   	Darab                         Küldemény címzettje</a:t>
            </a:r>
          </a:p>
        </p:txBody>
      </p:sp>
      <p:sp>
        <p:nvSpPr>
          <p:cNvPr id="75786" name="Text Box 11"/>
          <p:cNvSpPr txBox="1">
            <a:spLocks noChangeArrowheads="1"/>
          </p:cNvSpPr>
          <p:nvPr/>
        </p:nvSpPr>
        <p:spPr bwMode="auto">
          <a:xfrm>
            <a:off x="1749425" y="2984989"/>
            <a:ext cx="26161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75787" name="Text Box 12"/>
          <p:cNvSpPr txBox="1">
            <a:spLocks noChangeArrowheads="1"/>
          </p:cNvSpPr>
          <p:nvPr/>
        </p:nvSpPr>
        <p:spPr bwMode="auto">
          <a:xfrm>
            <a:off x="1773239" y="4032251"/>
            <a:ext cx="82438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Minősített :   db. 	Nyilvántartott: 	Sima: 		Összesen:   db küldemény  </a:t>
            </a:r>
          </a:p>
        </p:txBody>
      </p:sp>
      <p:sp>
        <p:nvSpPr>
          <p:cNvPr id="75788" name="Text Box 13"/>
          <p:cNvSpPr txBox="1">
            <a:spLocks noChangeArrowheads="1"/>
          </p:cNvSpPr>
          <p:nvPr/>
        </p:nvSpPr>
        <p:spPr bwMode="auto">
          <a:xfrm>
            <a:off x="1785938" y="4440239"/>
            <a:ext cx="8577262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pl-PL" altLang="hu-HU" sz="1200">
                <a:solidFill>
                  <a:srgbClr val="000000"/>
                </a:solidFill>
                <a:latin typeface="Times New Roman" pitchFamily="18" charset="0"/>
              </a:rPr>
              <a:t>Nyomtatva :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pl-PL" altLang="hu-HU" sz="1200">
                <a:solidFill>
                  <a:srgbClr val="000000"/>
                </a:solidFill>
                <a:latin typeface="Times New Roman" pitchFamily="18" charset="0"/>
              </a:rPr>
              <a:t>Átadás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dátuma és időpontja: 		</a:t>
            </a:r>
            <a:r>
              <a:rPr lang="pl-PL" altLang="hu-HU" sz="1200">
                <a:solidFill>
                  <a:srgbClr val="000000"/>
                </a:solidFill>
                <a:latin typeface="Times New Roman" pitchFamily="18" charset="0"/>
              </a:rPr>
              <a:t>Átvétel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dátuma és időpontja: 			   </a:t>
            </a:r>
            <a:r>
              <a:rPr lang="pl-PL" altLang="hu-HU" sz="1200">
                <a:solidFill>
                  <a:srgbClr val="000000"/>
                </a:solidFill>
                <a:latin typeface="Times New Roman" pitchFamily="18" charset="0"/>
              </a:rPr>
              <a:t>Átvétel 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dátuma és időpontja:</a:t>
            </a:r>
            <a:r>
              <a:rPr lang="hu-HU" altLang="hu-HU" sz="120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75789" name="Text Box 14"/>
          <p:cNvSpPr txBox="1">
            <a:spLocks noChangeArrowheads="1"/>
          </p:cNvSpPr>
          <p:nvPr/>
        </p:nvSpPr>
        <p:spPr bwMode="auto">
          <a:xfrm>
            <a:off x="1704976" y="5472113"/>
            <a:ext cx="1030287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…………………………………..                               ……………………………………..                     	      ...…………………………                                            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        	</a:t>
            </a:r>
            <a:r>
              <a:rPr lang="hu-HU" altLang="hu-HU" sz="1200" dirty="0">
                <a:solidFill>
                  <a:srgbClr val="333399"/>
                </a:solidFill>
                <a:latin typeface="Times New Roman" pitchFamily="18" charset="0"/>
              </a:rPr>
              <a:t>          	                                                				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 Á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tadó neve és aláírása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                                                   Futár neve és aláírása                                                 Levélrendező 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neve és aláírása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                 </a:t>
            </a:r>
            <a:r>
              <a:rPr lang="hu-HU" altLang="hu-HU" sz="1200" dirty="0" err="1">
                <a:solidFill>
                  <a:srgbClr val="000000"/>
                </a:solidFill>
                <a:latin typeface="Times New Roman" pitchFamily="18" charset="0"/>
              </a:rPr>
              <a:t>Ph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.                                                                                </a:t>
            </a:r>
            <a:r>
              <a:rPr lang="hu-HU" altLang="hu-HU" sz="1200" dirty="0" err="1">
                <a:solidFill>
                  <a:srgbClr val="000000"/>
                </a:solidFill>
                <a:latin typeface="Times New Roman" pitchFamily="18" charset="0"/>
              </a:rPr>
              <a:t>Ph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.                                                                                          </a:t>
            </a:r>
            <a:r>
              <a:rPr lang="hu-HU" altLang="hu-HU" sz="1200" dirty="0" err="1">
                <a:solidFill>
                  <a:srgbClr val="000000"/>
                </a:solidFill>
                <a:latin typeface="Times New Roman" pitchFamily="18" charset="0"/>
              </a:rPr>
              <a:t>Ph</a:t>
            </a:r>
            <a:r>
              <a:rPr lang="hu-HU" altLang="hu-HU" sz="120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969269"/>
      </p:ext>
    </p:extLst>
  </p:cSld>
  <p:clrMapOvr>
    <a:masterClrMapping/>
  </p:clrMapOvr>
  <p:transition spd="slow">
    <p:zoom dir="in"/>
    <p:sndAc>
      <p:stSnd>
        <p:snd r:embed="rId2" name="DIA_DIA.WAV"/>
      </p:stSnd>
    </p:sndAc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2206626" y="1497014"/>
            <a:ext cx="7750175" cy="44211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6803" name="Line 3"/>
          <p:cNvSpPr>
            <a:spLocks noChangeShapeType="1"/>
          </p:cNvSpPr>
          <p:nvPr/>
        </p:nvSpPr>
        <p:spPr bwMode="auto">
          <a:xfrm>
            <a:off x="2205038" y="1481138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6804" name="Line 4"/>
          <p:cNvSpPr>
            <a:spLocks noChangeShapeType="1"/>
          </p:cNvSpPr>
          <p:nvPr/>
        </p:nvSpPr>
        <p:spPr bwMode="auto">
          <a:xfrm>
            <a:off x="2200275" y="59055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6805" name="Line 5"/>
          <p:cNvSpPr>
            <a:spLocks noChangeShapeType="1"/>
          </p:cNvSpPr>
          <p:nvPr/>
        </p:nvSpPr>
        <p:spPr bwMode="auto">
          <a:xfrm>
            <a:off x="2205038" y="1481138"/>
            <a:ext cx="0" cy="441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6806" name="Line 6"/>
          <p:cNvSpPr>
            <a:spLocks noChangeShapeType="1"/>
          </p:cNvSpPr>
          <p:nvPr/>
        </p:nvSpPr>
        <p:spPr bwMode="auto">
          <a:xfrm>
            <a:off x="9958388" y="1490663"/>
            <a:ext cx="0" cy="441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96341" name="Rectangle 21"/>
          <p:cNvSpPr>
            <a:spLocks noChangeArrowheads="1"/>
          </p:cNvSpPr>
          <p:nvPr/>
        </p:nvSpPr>
        <p:spPr bwMode="auto">
          <a:xfrm>
            <a:off x="2328863" y="1647826"/>
            <a:ext cx="23749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latin typeface="Times New Roman" pitchFamily="18" charset="0"/>
              </a:rPr>
              <a:t>PÉLDA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latin typeface="Times New Roman" pitchFamily="18" charset="0"/>
              </a:rPr>
              <a:t>HIVATAL</a:t>
            </a:r>
          </a:p>
        </p:txBody>
      </p:sp>
      <p:sp>
        <p:nvSpPr>
          <p:cNvPr id="696342" name="Line 22"/>
          <p:cNvSpPr>
            <a:spLocks noChangeShapeType="1"/>
          </p:cNvSpPr>
          <p:nvPr/>
        </p:nvSpPr>
        <p:spPr bwMode="auto">
          <a:xfrm flipV="1">
            <a:off x="2317750" y="2241550"/>
            <a:ext cx="2389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96343" name="Rectangle 23"/>
          <p:cNvSpPr>
            <a:spLocks noChangeArrowheads="1"/>
          </p:cNvSpPr>
          <p:nvPr/>
        </p:nvSpPr>
        <p:spPr bwMode="auto">
          <a:xfrm>
            <a:off x="2286001" y="2286001"/>
            <a:ext cx="28432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u-HU" altLang="hu-HU" sz="1400">
                <a:solidFill>
                  <a:srgbClr val="000000"/>
                </a:solidFill>
                <a:latin typeface="Times New Roman" pitchFamily="18" charset="0"/>
              </a:rPr>
              <a:t>Ikt. szám:  1/15/2014.      1. sz.  pld.</a:t>
            </a:r>
          </a:p>
        </p:txBody>
      </p:sp>
      <p:sp>
        <p:nvSpPr>
          <p:cNvPr id="696344" name="Rectangle 24"/>
          <p:cNvSpPr>
            <a:spLocks noChangeArrowheads="1"/>
          </p:cNvSpPr>
          <p:nvPr/>
        </p:nvSpPr>
        <p:spPr bwMode="auto">
          <a:xfrm>
            <a:off x="8089901" y="1628776"/>
            <a:ext cx="1751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2800">
                <a:solidFill>
                  <a:srgbClr val="7030A0"/>
                </a:solidFill>
                <a:latin typeface="Times New Roman" pitchFamily="18" charset="0"/>
              </a:rPr>
              <a:t>„Titkos!”</a:t>
            </a:r>
          </a:p>
        </p:txBody>
      </p:sp>
      <p:sp>
        <p:nvSpPr>
          <p:cNvPr id="696346" name="Rectangle 26"/>
          <p:cNvSpPr>
            <a:spLocks noChangeArrowheads="1"/>
          </p:cNvSpPr>
          <p:nvPr/>
        </p:nvSpPr>
        <p:spPr bwMode="auto">
          <a:xfrm>
            <a:off x="5542874" y="3854450"/>
            <a:ext cx="27334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latin typeface="Times New Roman" pitchFamily="18" charset="0"/>
              </a:rPr>
              <a:t>Nemzeti Biztonsági Felügyelet</a:t>
            </a:r>
          </a:p>
        </p:txBody>
      </p:sp>
      <p:sp>
        <p:nvSpPr>
          <p:cNvPr id="696347" name="Rectangle 27"/>
          <p:cNvSpPr>
            <a:spLocks noChangeArrowheads="1"/>
          </p:cNvSpPr>
          <p:nvPr/>
        </p:nvSpPr>
        <p:spPr bwMode="auto">
          <a:xfrm>
            <a:off x="8153400" y="48006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u-HU" altLang="hu-HU" sz="1600" u="sng">
                <a:solidFill>
                  <a:srgbClr val="000000"/>
                </a:solidFill>
                <a:latin typeface="Times New Roman" pitchFamily="18" charset="0"/>
              </a:rPr>
              <a:t>Budapest</a:t>
            </a:r>
          </a:p>
        </p:txBody>
      </p:sp>
      <p:sp>
        <p:nvSpPr>
          <p:cNvPr id="696348" name="Rectangle 28"/>
          <p:cNvSpPr>
            <a:spLocks noChangeArrowheads="1"/>
          </p:cNvSpPr>
          <p:nvPr/>
        </p:nvSpPr>
        <p:spPr bwMode="auto">
          <a:xfrm>
            <a:off x="2254250" y="5019676"/>
            <a:ext cx="3340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1" lang="hu-HU" altLang="hu-HU" sz="1400">
                <a:solidFill>
                  <a:srgbClr val="7030A0"/>
                </a:solidFill>
                <a:latin typeface="Times New Roman" pitchFamily="18" charset="0"/>
              </a:rPr>
              <a:t>„Baleset esetén vagy rendkívüli helyzetben a küldő szerv bonthatja fel!”</a:t>
            </a:r>
          </a:p>
        </p:txBody>
      </p:sp>
      <p:sp>
        <p:nvSpPr>
          <p:cNvPr id="66581" name="Rectangle 8"/>
          <p:cNvSpPr>
            <a:spLocks noChangeArrowheads="1"/>
          </p:cNvSpPr>
          <p:nvPr/>
        </p:nvSpPr>
        <p:spPr bwMode="auto">
          <a:xfrm>
            <a:off x="2279651" y="2533651"/>
            <a:ext cx="17459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u-HU" altLang="hu-HU" sz="1400">
                <a:solidFill>
                  <a:srgbClr val="7030A0"/>
                </a:solidFill>
                <a:latin typeface="Times New Roman" pitchFamily="18" charset="0"/>
              </a:rPr>
              <a:t>Futár kódszám: 0725 </a:t>
            </a:r>
          </a:p>
        </p:txBody>
      </p:sp>
      <p:sp>
        <p:nvSpPr>
          <p:cNvPr id="17" name="Tartalom helye 2"/>
          <p:cNvSpPr txBox="1">
            <a:spLocks/>
          </p:cNvSpPr>
          <p:nvPr/>
        </p:nvSpPr>
        <p:spPr bwMode="auto">
          <a:xfrm>
            <a:off x="2200275" y="355404"/>
            <a:ext cx="7772399" cy="9526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Boríték nemzeti minősített adat továbbításához </a:t>
            </a:r>
          </a:p>
        </p:txBody>
      </p:sp>
    </p:spTree>
    <p:extLst>
      <p:ext uri="{BB962C8B-B14F-4D97-AF65-F5344CB8AC3E}">
        <p14:creationId xmlns:p14="http://schemas.microsoft.com/office/powerpoint/2010/main" val="3660353768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6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9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9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1" grpId="0" autoUpdateAnimBg="0"/>
      <p:bldP spid="696342" grpId="0" animBg="1"/>
      <p:bldP spid="696343" grpId="0" autoUpdateAnimBg="0"/>
      <p:bldP spid="696344" grpId="0" autoUpdateAnimBg="0"/>
      <p:bldP spid="696346" grpId="0" autoUpdateAnimBg="0"/>
      <p:bldP spid="696347" grpId="0" autoUpdateAnimBg="0"/>
      <p:bldP spid="696348" grpId="0" autoUpdateAnimBg="0"/>
      <p:bldP spid="66581" grpId="0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206626" y="1497014"/>
            <a:ext cx="7750175" cy="44211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200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hu-HU" altLang="hu-HU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2205038" y="1481138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2200275" y="59055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29" name="Line 5"/>
          <p:cNvSpPr>
            <a:spLocks noChangeShapeType="1"/>
          </p:cNvSpPr>
          <p:nvPr/>
        </p:nvSpPr>
        <p:spPr bwMode="auto">
          <a:xfrm>
            <a:off x="2205038" y="1481138"/>
            <a:ext cx="0" cy="441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30" name="Line 6"/>
          <p:cNvSpPr>
            <a:spLocks noChangeShapeType="1"/>
          </p:cNvSpPr>
          <p:nvPr/>
        </p:nvSpPr>
        <p:spPr bwMode="auto">
          <a:xfrm>
            <a:off x="9958388" y="1490663"/>
            <a:ext cx="0" cy="441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31" name="Line 19"/>
          <p:cNvSpPr>
            <a:spLocks noChangeShapeType="1"/>
          </p:cNvSpPr>
          <p:nvPr/>
        </p:nvSpPr>
        <p:spPr bwMode="auto">
          <a:xfrm>
            <a:off x="2209801" y="1504950"/>
            <a:ext cx="1147763" cy="846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32" name="Line 20"/>
          <p:cNvSpPr>
            <a:spLocks noChangeShapeType="1"/>
          </p:cNvSpPr>
          <p:nvPr/>
        </p:nvSpPr>
        <p:spPr bwMode="auto">
          <a:xfrm>
            <a:off x="3340101" y="2339975"/>
            <a:ext cx="5376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7833" name="Line 21"/>
          <p:cNvSpPr>
            <a:spLocks noChangeShapeType="1"/>
          </p:cNvSpPr>
          <p:nvPr/>
        </p:nvSpPr>
        <p:spPr bwMode="auto">
          <a:xfrm flipH="1">
            <a:off x="8670925" y="1517651"/>
            <a:ext cx="1295400" cy="815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010710" name="Oval 22"/>
          <p:cNvSpPr>
            <a:spLocks noChangeArrowheads="1"/>
          </p:cNvSpPr>
          <p:nvPr/>
        </p:nvSpPr>
        <p:spPr bwMode="auto">
          <a:xfrm>
            <a:off x="2752725" y="1924051"/>
            <a:ext cx="1676400" cy="15970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0711" name="Oval 23"/>
          <p:cNvSpPr>
            <a:spLocks noChangeArrowheads="1"/>
          </p:cNvSpPr>
          <p:nvPr/>
        </p:nvSpPr>
        <p:spPr bwMode="auto">
          <a:xfrm>
            <a:off x="7775575" y="1914526"/>
            <a:ext cx="1676400" cy="15970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0712" name="Oval 24"/>
          <p:cNvSpPr>
            <a:spLocks noChangeArrowheads="1"/>
          </p:cNvSpPr>
          <p:nvPr/>
        </p:nvSpPr>
        <p:spPr bwMode="auto">
          <a:xfrm>
            <a:off x="3421063" y="2074863"/>
            <a:ext cx="1911350" cy="1828800"/>
          </a:xfrm>
          <a:prstGeom prst="ellips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0713" name="WordArt 25"/>
          <p:cNvSpPr>
            <a:spLocks noChangeArrowheads="1" noChangeShapeType="1" noTextEdit="1"/>
          </p:cNvSpPr>
          <p:nvPr/>
        </p:nvSpPr>
        <p:spPr bwMode="auto">
          <a:xfrm>
            <a:off x="3695700" y="2325689"/>
            <a:ext cx="1392238" cy="133508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6739391"/>
              </a:avLst>
            </a:prstTxWarp>
          </a:bodyPr>
          <a:lstStyle/>
          <a:p>
            <a:pPr algn="ctr"/>
            <a:r>
              <a:rPr lang="hu-HU" sz="10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 PÉLDA  HIVATAL</a:t>
            </a:r>
          </a:p>
        </p:txBody>
      </p:sp>
      <p:sp>
        <p:nvSpPr>
          <p:cNvPr id="1010714" name="AutoShape 26"/>
          <p:cNvSpPr>
            <a:spLocks noChangeArrowheads="1"/>
          </p:cNvSpPr>
          <p:nvPr/>
        </p:nvSpPr>
        <p:spPr bwMode="auto">
          <a:xfrm>
            <a:off x="4137025" y="2698750"/>
            <a:ext cx="457200" cy="609600"/>
          </a:xfrm>
          <a:prstGeom prst="star32">
            <a:avLst>
              <a:gd name="adj" fmla="val 37500"/>
            </a:avLst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0715" name="Oval 27"/>
          <p:cNvSpPr>
            <a:spLocks noChangeArrowheads="1"/>
          </p:cNvSpPr>
          <p:nvPr/>
        </p:nvSpPr>
        <p:spPr bwMode="auto">
          <a:xfrm>
            <a:off x="6956426" y="2101850"/>
            <a:ext cx="1909763" cy="1843088"/>
          </a:xfrm>
          <a:prstGeom prst="ellips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0716" name="WordArt 28"/>
          <p:cNvSpPr>
            <a:spLocks noChangeArrowheads="1" noChangeShapeType="1" noTextEdit="1"/>
          </p:cNvSpPr>
          <p:nvPr/>
        </p:nvSpPr>
        <p:spPr bwMode="auto">
          <a:xfrm>
            <a:off x="7205664" y="2347914"/>
            <a:ext cx="1392237" cy="133508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6739390"/>
              </a:avLst>
            </a:prstTxWarp>
          </a:bodyPr>
          <a:lstStyle/>
          <a:p>
            <a:pPr algn="ctr"/>
            <a:r>
              <a:rPr lang="hu-HU" sz="10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 PÉLDA  HIVATAL</a:t>
            </a:r>
          </a:p>
        </p:txBody>
      </p:sp>
      <p:sp>
        <p:nvSpPr>
          <p:cNvPr id="1010717" name="AutoShape 29"/>
          <p:cNvSpPr>
            <a:spLocks noChangeArrowheads="1"/>
          </p:cNvSpPr>
          <p:nvPr/>
        </p:nvSpPr>
        <p:spPr bwMode="auto">
          <a:xfrm>
            <a:off x="7635875" y="2705100"/>
            <a:ext cx="457200" cy="609600"/>
          </a:xfrm>
          <a:prstGeom prst="star32">
            <a:avLst>
              <a:gd name="adj" fmla="val 37500"/>
            </a:avLst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artalom helye 2"/>
          <p:cNvSpPr txBox="1">
            <a:spLocks/>
          </p:cNvSpPr>
          <p:nvPr/>
        </p:nvSpPr>
        <p:spPr bwMode="auto">
          <a:xfrm>
            <a:off x="2200275" y="360364"/>
            <a:ext cx="7756526" cy="10842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Boríték nemzeti minősített adat továbbításához </a:t>
            </a:r>
          </a:p>
        </p:txBody>
      </p:sp>
    </p:spTree>
    <p:extLst>
      <p:ext uri="{BB962C8B-B14F-4D97-AF65-F5344CB8AC3E}">
        <p14:creationId xmlns:p14="http://schemas.microsoft.com/office/powerpoint/2010/main" val="3903377873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0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0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10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0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10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0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10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10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10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10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10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10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0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10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0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0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EESET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710" grpId="0" animBg="1"/>
      <p:bldP spid="1010711" grpId="0" animBg="1"/>
      <p:bldP spid="1010712" grpId="0" animBg="1"/>
      <p:bldP spid="1010713" grpId="0" animBg="1"/>
      <p:bldP spid="1010714" grpId="0" animBg="1"/>
      <p:bldP spid="1010715" grpId="0" animBg="1"/>
      <p:bldP spid="1010716" grpId="0" animBg="1"/>
      <p:bldP spid="1010717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3999" y="360218"/>
            <a:ext cx="8659091" cy="94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3.4.7. Minősített adat – szerven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kívülre történő – továbbítása</a:t>
            </a:r>
          </a:p>
        </p:txBody>
      </p:sp>
      <p:sp>
        <p:nvSpPr>
          <p:cNvPr id="51204" name="Tartalom helye 2"/>
          <p:cNvSpPr>
            <a:spLocks noGrp="1"/>
          </p:cNvSpPr>
          <p:nvPr>
            <p:ph idx="1"/>
          </p:nvPr>
        </p:nvSpPr>
        <p:spPr>
          <a:xfrm>
            <a:off x="1865784" y="1337979"/>
            <a:ext cx="8460432" cy="5256510"/>
          </a:xfrm>
        </p:spPr>
        <p:txBody>
          <a:bodyPr anchor="ctr"/>
          <a:lstStyle/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Külföldre továbbítás</a:t>
            </a:r>
          </a:p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Szállíthatja:</a:t>
            </a:r>
          </a:p>
          <a:p>
            <a:pPr marL="0" indent="0">
              <a:buNone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533400" lvl="2" indent="-17145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diplomáciai futár,</a:t>
            </a:r>
          </a:p>
          <a:p>
            <a:pPr marL="533400" lvl="2" indent="-17145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konzuli futár,</a:t>
            </a:r>
          </a:p>
          <a:p>
            <a:pPr marL="533400" lvl="2" indent="-17145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katonai futár,</a:t>
            </a:r>
          </a:p>
          <a:p>
            <a:pPr marL="533400" lvl="2" indent="-17145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és a nemzetközi jog alapján velük azonos kiváltságokat és mentességeket élvező személy,</a:t>
            </a:r>
          </a:p>
          <a:p>
            <a:pPr marL="533400" lvl="2" indent="-171450"/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„Korlátozott terjesztésű!”</a:t>
            </a:r>
            <a:r>
              <a:rPr lang="hu-HU" altLang="hu-HU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-t</a:t>
            </a:r>
            <a:r>
              <a:rPr lang="hu-HU" altLang="hu-HU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a felhasználó is.</a:t>
            </a:r>
          </a:p>
          <a:p>
            <a:pPr marL="0" indent="0" algn="just"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külföldi (NATO/EU) minősített adatok dupla csomagolásban szállíthatóak.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endParaRPr lang="hu-HU" altLang="hu-HU" sz="25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5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3156677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72704" y="268367"/>
            <a:ext cx="12046591" cy="130736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3.5. Minősített adatot tartalmazó adathordozó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irattározása</a:t>
            </a: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és a megsemmisítési eljárás</a:t>
            </a:r>
          </a:p>
        </p:txBody>
      </p:sp>
      <p:sp>
        <p:nvSpPr>
          <p:cNvPr id="57348" name="Tartalom helye 2"/>
          <p:cNvSpPr>
            <a:spLocks noGrp="1"/>
          </p:cNvSpPr>
          <p:nvPr>
            <p:ph idx="1"/>
          </p:nvPr>
        </p:nvSpPr>
        <p:spPr>
          <a:xfrm>
            <a:off x="1547614" y="1974839"/>
            <a:ext cx="8784976" cy="3961110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altLang="hu-HU" sz="24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Irattározás</a:t>
            </a: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</a:t>
            </a:r>
          </a:p>
          <a:p>
            <a:pPr marL="180975" indent="0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Dokumentáltan, visszakereshetőséget biztosító módon, irattári tételszám rávezetésével.</a:t>
            </a:r>
          </a:p>
          <a:p>
            <a:pPr>
              <a:defRPr/>
            </a:pPr>
            <a:endParaRPr lang="hu-HU" altLang="hu-HU" sz="22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Minősítői irattári példányok</a:t>
            </a:r>
          </a:p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Nem semmisíthetőek meg!</a:t>
            </a:r>
          </a:p>
          <a:p>
            <a:pPr marL="180975" indent="0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minősítés megszűnését vagy megszüntetését követően szabad selejtezni a levéltári törvény szerinti selejtezési eljárásban.</a:t>
            </a:r>
          </a:p>
        </p:txBody>
      </p:sp>
    </p:spTree>
    <p:extLst>
      <p:ext uri="{BB962C8B-B14F-4D97-AF65-F5344CB8AC3E}">
        <p14:creationId xmlns:p14="http://schemas.microsoft.com/office/powerpoint/2010/main" val="83985412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0" y="184558"/>
            <a:ext cx="12105314" cy="134076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3.5. Minősített adatot tartalmazó adathordozó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irattározása</a:t>
            </a: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és a megsemmisítési eljárás</a:t>
            </a:r>
          </a:p>
        </p:txBody>
      </p:sp>
      <p:sp>
        <p:nvSpPr>
          <p:cNvPr id="75780" name="Tartalom helye 2"/>
          <p:cNvSpPr>
            <a:spLocks noGrp="1"/>
          </p:cNvSpPr>
          <p:nvPr>
            <p:ph idx="1"/>
          </p:nvPr>
        </p:nvSpPr>
        <p:spPr>
          <a:xfrm>
            <a:off x="1900035" y="1444217"/>
            <a:ext cx="8737205" cy="5229225"/>
          </a:xfrm>
        </p:spPr>
        <p:txBody>
          <a:bodyPr anchor="ctr"/>
          <a:lstStyle/>
          <a:p>
            <a:pPr marL="0" indent="0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Többes példánysorszámú példányok (címzetti példányok)</a:t>
            </a:r>
          </a:p>
          <a:p>
            <a:pPr marL="0" indent="0" algn="just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Megsemmisíthetőek, ha:</a:t>
            </a:r>
          </a:p>
          <a:p>
            <a:pPr marL="442913" indent="-171450" algn="just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ügyviteli érdeket nem képviselnek,	</a:t>
            </a:r>
          </a:p>
          <a:p>
            <a:pPr marL="442913" indent="-171450"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minősített adatot kezelő szerv vezetője vagy a biztonsági vezető a megsemmisítést engedélyezte</a:t>
            </a:r>
            <a:r>
              <a:rPr lang="hu-HU" altLang="hu-HU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.</a:t>
            </a:r>
            <a:endParaRPr lang="hu-HU" altLang="hu-HU" sz="20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hu-HU" altLang="hu-HU" sz="8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Megsemmisítési jegyzőkönyvet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készít a titkos ügykezelő.</a:t>
            </a:r>
          </a:p>
          <a:p>
            <a:pPr marL="0" indent="0" algn="just">
              <a:buNone/>
              <a:defRPr/>
            </a:pPr>
            <a:endParaRPr lang="hu-HU" altLang="hu-HU" sz="8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442913" indent="0">
              <a:buNone/>
              <a:defRPr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megsemmisítés </a:t>
            </a:r>
            <a:r>
              <a:rPr lang="hu-HU" sz="2200" dirty="0">
                <a:latin typeface="Verdana" panose="020B0604030504040204" pitchFamily="34" charset="0"/>
                <a:ea typeface="Verdana" panose="020B0604030504040204" pitchFamily="34" charset="0"/>
              </a:rPr>
              <a:t>a megsemmisítendő adathordozón szereplő minősített adatra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érvényes személyi biztonsági tanúsítvánnyal rendelkező személyek jelenlétében (bizottságilag).</a:t>
            </a:r>
          </a:p>
        </p:txBody>
      </p:sp>
    </p:spTree>
    <p:extLst>
      <p:ext uri="{BB962C8B-B14F-4D97-AF65-F5344CB8AC3E}">
        <p14:creationId xmlns:p14="http://schemas.microsoft.com/office/powerpoint/2010/main" val="129036752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 txBox="1">
            <a:spLocks/>
          </p:cNvSpPr>
          <p:nvPr/>
        </p:nvSpPr>
        <p:spPr bwMode="auto">
          <a:xfrm>
            <a:off x="111853" y="178583"/>
            <a:ext cx="12080147" cy="13149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3.5. Minősített adatot tartalmazó adathordozó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irattározása</a:t>
            </a: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és a megsemmisítési eljárás</a:t>
            </a:r>
          </a:p>
        </p:txBody>
      </p:sp>
      <p:sp>
        <p:nvSpPr>
          <p:cNvPr id="81924" name="Tartalom helye 2"/>
          <p:cNvSpPr>
            <a:spLocks noGrp="1"/>
          </p:cNvSpPr>
          <p:nvPr>
            <p:ph idx="1"/>
          </p:nvPr>
        </p:nvSpPr>
        <p:spPr>
          <a:xfrm>
            <a:off x="1954402" y="1661335"/>
            <a:ext cx="8280400" cy="4896544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megsemmisítés végrehajtása: 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minősített adat tartalmát utólag ne lehessen megállapítani.</a:t>
            </a:r>
          </a:p>
          <a:p>
            <a:pPr marL="0" indent="0">
              <a:buNone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megsemmisítés időpontja, a megsemmisítési jegyzőkönyv iktatószáma az iktatókönyvben kerül rögzítésre.</a:t>
            </a: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megsemmisítési jegyzőkönyv nem selejtezhető!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hu-HU" altLang="hu-HU" sz="2400" b="1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Munkapéldányok: </a:t>
            </a:r>
            <a:r>
              <a:rPr lang="hu-HU" alt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kiadmányozás és iktatás előtti felesleges példányok.</a:t>
            </a:r>
          </a:p>
          <a:p>
            <a:pPr marL="0" indent="0">
              <a:buNone/>
            </a:pPr>
            <a:r>
              <a:rPr lang="hu-HU" altLang="hu-HU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munkapéldányok kezelésének és megsemmisítésének módjáról a biztonsági szabályzatban kell rendelkezni.</a:t>
            </a:r>
          </a:p>
          <a:p>
            <a:pPr>
              <a:buFont typeface="Arial" panose="020B0604020202020204" pitchFamily="34" charset="0"/>
              <a:buChar char="•"/>
            </a:pPr>
            <a:endParaRPr lang="hu-HU" alt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91377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2"/>
          <p:cNvSpPr txBox="1">
            <a:spLocks/>
          </p:cNvSpPr>
          <p:nvPr/>
        </p:nvSpPr>
        <p:spPr bwMode="auto">
          <a:xfrm>
            <a:off x="1524000" y="-1588"/>
            <a:ext cx="889248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Ellenőrző kérdések</a:t>
            </a:r>
          </a:p>
        </p:txBody>
      </p:sp>
      <p:sp>
        <p:nvSpPr>
          <p:cNvPr id="69636" name="Tartalom helye 2"/>
          <p:cNvSpPr>
            <a:spLocks noGrp="1"/>
          </p:cNvSpPr>
          <p:nvPr>
            <p:ph idx="1"/>
          </p:nvPr>
        </p:nvSpPr>
        <p:spPr>
          <a:xfrm>
            <a:off x="2063552" y="1307368"/>
            <a:ext cx="8352928" cy="5074383"/>
          </a:xfrm>
        </p:spPr>
        <p:txBody>
          <a:bodyPr anchor="ctr"/>
          <a:lstStyle/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feladatuk a központi nyilvántartóknak?</a:t>
            </a:r>
          </a:p>
          <a:p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 a funkciója a főnyilvántartó könyvnek?</a:t>
            </a:r>
          </a:p>
          <a:p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Ki veheti át a szervezethez érkező minősített adatot tartalmazó küldeményeket?</a:t>
            </a:r>
          </a:p>
          <a:p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Hogyan lehet belföldön minősített adatot tartalmazó küldeményeket továbbítani?</a:t>
            </a:r>
          </a:p>
          <a:p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minősített adatot tartalmazó adathordozó eredeti irattári példánya mikor semmisíthető meg? </a:t>
            </a:r>
          </a:p>
        </p:txBody>
      </p:sp>
    </p:spTree>
    <p:extLst>
      <p:ext uri="{BB962C8B-B14F-4D97-AF65-F5344CB8AC3E}">
        <p14:creationId xmlns:p14="http://schemas.microsoft.com/office/powerpoint/2010/main" val="9038882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 txBox="1">
            <a:spLocks/>
          </p:cNvSpPr>
          <p:nvPr/>
        </p:nvSpPr>
        <p:spPr>
          <a:xfrm>
            <a:off x="1524000" y="1268760"/>
            <a:ext cx="9144000" cy="4032448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köszönöm megtisztelő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figyelmüket!</a:t>
            </a:r>
          </a:p>
          <a:p>
            <a:pPr marL="484632" algn="ctr" fontAlgn="auto">
              <a:spcAft>
                <a:spcPts val="0"/>
              </a:spcAft>
              <a:defRPr/>
            </a:pPr>
            <a:endParaRPr lang="hu-HU" sz="24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endParaRPr lang="hu-HU" sz="24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sikeres felkészülést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kívánok!</a:t>
            </a:r>
          </a:p>
        </p:txBody>
      </p:sp>
    </p:spTree>
    <p:extLst>
      <p:ext uri="{BB962C8B-B14F-4D97-AF65-F5344CB8AC3E}">
        <p14:creationId xmlns:p14="http://schemas.microsoft.com/office/powerpoint/2010/main" val="68046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1.1.2. Az adatkezelés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jogszerűsége </a:t>
            </a:r>
          </a:p>
        </p:txBody>
      </p:sp>
      <p:sp>
        <p:nvSpPr>
          <p:cNvPr id="11269" name="Téglalap 1"/>
          <p:cNvSpPr>
            <a:spLocks noChangeArrowheads="1"/>
          </p:cNvSpPr>
          <p:nvPr/>
        </p:nvSpPr>
        <p:spPr bwMode="auto">
          <a:xfrm>
            <a:off x="1631504" y="1484784"/>
            <a:ext cx="91440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Személyes adat akkor kezelhető jogszerűen, ha az adatkezelés: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az érintett hozzájárulásán alapul (önkéntes adatkezelés),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szerződés teljesítéséhez szükséges,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jogi kötelezettség teljesítéséhez szükséges,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természetes személy létfontosságú érdekeinek védelme miatt szükséges,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közérdekű vagy közhatalmi feladat végrehajtásához szükséges,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jogos érdekek érvényesítéséhez szükséges.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Különleges adat kezeléséhez – törvényi előírás hiányában – az érintett </a:t>
            </a:r>
            <a:r>
              <a:rPr lang="hu-HU" altLang="hu-HU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kifejezett </a:t>
            </a:r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hozzájárulása szükséges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Célhoz kötött adatkezelés elve</a:t>
            </a:r>
          </a:p>
        </p:txBody>
      </p:sp>
    </p:spTree>
    <p:extLst>
      <p:ext uri="{BB962C8B-B14F-4D97-AF65-F5344CB8AC3E}">
        <p14:creationId xmlns:p14="http://schemas.microsoft.com/office/powerpoint/2010/main" val="156411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524000" y="-1588"/>
            <a:ext cx="9144000" cy="1309688"/>
          </a:xfrm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  <a:buNone/>
              <a:defRPr/>
            </a:pPr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1.1.2. Célhoz kötöttség elve</a:t>
            </a:r>
          </a:p>
        </p:txBody>
      </p:sp>
      <p:sp>
        <p:nvSpPr>
          <p:cNvPr id="2" name="Téglalap 1"/>
          <p:cNvSpPr/>
          <p:nvPr/>
        </p:nvSpPr>
        <p:spPr>
          <a:xfrm>
            <a:off x="2135560" y="1556792"/>
            <a:ext cx="66814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Pontosan meghatározott cél.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cél törvényes legyen (jog gyakorlása vagy kötelezettség teljesítésének előmozdítása érdekében).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hu-HU" sz="2400" dirty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A személyes adatok a cél teljesüléséhez feltétlenül szükséges mértékben és ideig kezelhetőek.</a:t>
            </a:r>
          </a:p>
        </p:txBody>
      </p:sp>
    </p:spTree>
    <p:extLst>
      <p:ext uri="{BB962C8B-B14F-4D97-AF65-F5344CB8AC3E}">
        <p14:creationId xmlns:p14="http://schemas.microsoft.com/office/powerpoint/2010/main" val="177891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231</TotalTime>
  <Words>3946</Words>
  <Application>Microsoft Office PowerPoint</Application>
  <PresentationFormat>Szélesvásznú</PresentationFormat>
  <Paragraphs>820</Paragraphs>
  <Slides>79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79</vt:i4>
      </vt:variant>
    </vt:vector>
  </HeadingPairs>
  <TitlesOfParts>
    <vt:vector size="87" baseType="lpstr">
      <vt:lpstr>Arial</vt:lpstr>
      <vt:lpstr>Arial Black</vt:lpstr>
      <vt:lpstr>Calibri</vt:lpstr>
      <vt:lpstr>Times New Roman</vt:lpstr>
      <vt:lpstr>Verdana</vt:lpstr>
      <vt:lpstr>Wingdings</vt:lpstr>
      <vt:lpstr>Wingdings 2</vt:lpstr>
      <vt:lpstr>Office-téma</vt:lpstr>
      <vt:lpstr>VI. FEJEZET ADATVÉDELMI ÉS  TITKOS ÜGYIRAT KEZELÉSI ISMERETEK Ügykezelői alapvizsga </vt:lpstr>
      <vt:lpstr>Az előadás tartalmi felépítése</vt:lpstr>
      <vt:lpstr>1. ADATVÉDELEM ÉS  INFORMÁCIÓBIZTONSÁG 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2. Titkos ügyiratkezelési  Ismeretek /Elmélet/  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2. Titkos ügyiratkezelési  Ismeretek /gyakorlat/   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Kukorelli András</cp:lastModifiedBy>
  <cp:revision>26</cp:revision>
  <dcterms:created xsi:type="dcterms:W3CDTF">2020-01-30T10:32:07Z</dcterms:created>
  <dcterms:modified xsi:type="dcterms:W3CDTF">2026-03-11T09:02:17Z</dcterms:modified>
</cp:coreProperties>
</file>